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6" r:id="rId3"/>
    <p:sldId id="267" r:id="rId4"/>
    <p:sldId id="284" r:id="rId5"/>
    <p:sldId id="257" r:id="rId6"/>
    <p:sldId id="258" r:id="rId7"/>
    <p:sldId id="259" r:id="rId8"/>
    <p:sldId id="269" r:id="rId9"/>
    <p:sldId id="268" r:id="rId10"/>
    <p:sldId id="292" r:id="rId11"/>
    <p:sldId id="285" r:id="rId12"/>
    <p:sldId id="286" r:id="rId13"/>
    <p:sldId id="287" r:id="rId14"/>
    <p:sldId id="288" r:id="rId15"/>
    <p:sldId id="298" r:id="rId16"/>
    <p:sldId id="289" r:id="rId17"/>
    <p:sldId id="293" r:id="rId18"/>
    <p:sldId id="294" r:id="rId19"/>
    <p:sldId id="296" r:id="rId20"/>
    <p:sldId id="290" r:id="rId21"/>
    <p:sldId id="291" r:id="rId22"/>
    <p:sldId id="270" r:id="rId23"/>
    <p:sldId id="297" r:id="rId2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B8B47E-3277-44EF-A151-1DF2CF8157AF}">
          <p14:sldIdLst>
            <p14:sldId id="256"/>
            <p14:sldId id="266"/>
            <p14:sldId id="267"/>
            <p14:sldId id="284"/>
            <p14:sldId id="257"/>
            <p14:sldId id="258"/>
            <p14:sldId id="259"/>
            <p14:sldId id="269"/>
            <p14:sldId id="268"/>
            <p14:sldId id="292"/>
            <p14:sldId id="285"/>
            <p14:sldId id="286"/>
            <p14:sldId id="287"/>
            <p14:sldId id="288"/>
            <p14:sldId id="298"/>
            <p14:sldId id="289"/>
            <p14:sldId id="293"/>
            <p14:sldId id="294"/>
            <p14:sldId id="296"/>
            <p14:sldId id="290"/>
            <p14:sldId id="291"/>
            <p14:sldId id="270"/>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3399"/>
    <a:srgbClr val="003300"/>
    <a:srgbClr val="FDFED2"/>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3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CC%20N%20GB%20JUNE%202013\material%20for%20GB\Statistic%20Result%20Comparision%20XI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C%20N%20GB%20JUNE%202013\material%20for%20GB\Statistic%20Result%20Comparision%20XI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eha%20mittal\Downloads\Class%20XII%20-%20CCE%20First%20Batch%20(20.12.2013)-Rama%20Mad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'pASS %'!$A$39</c:f>
              <c:strCache>
                <c:ptCount val="1"/>
                <c:pt idx="0">
                  <c:v> Total Pass Percentage</c:v>
                </c:pt>
              </c:strCache>
            </c:strRef>
          </c:tx>
          <c:invertIfNegative val="0"/>
          <c:dLbls>
            <c:spPr>
              <a:noFill/>
              <a:ln>
                <a:noFill/>
              </a:ln>
              <a:effectLst/>
            </c:spPr>
            <c:txPr>
              <a:bodyPr/>
              <a:lstStyle/>
              <a:p>
                <a:pPr>
                  <a:defRPr lang="en-IN"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'pASS %'!$B$38:$F$38</c:f>
              <c:numCache>
                <c:formatCode>General</c:formatCode>
                <c:ptCount val="5"/>
                <c:pt idx="0">
                  <c:v>2009</c:v>
                </c:pt>
                <c:pt idx="1">
                  <c:v>2010</c:v>
                </c:pt>
                <c:pt idx="2">
                  <c:v>2011</c:v>
                </c:pt>
                <c:pt idx="3">
                  <c:v>2012</c:v>
                </c:pt>
                <c:pt idx="4">
                  <c:v>2013</c:v>
                </c:pt>
              </c:numCache>
            </c:numRef>
          </c:cat>
          <c:val>
            <c:numRef>
              <c:f>'pASS %'!$B$39:$F$39</c:f>
              <c:numCache>
                <c:formatCode>0.00%</c:formatCode>
                <c:ptCount val="5"/>
                <c:pt idx="0">
                  <c:v>0.80989999999999995</c:v>
                </c:pt>
                <c:pt idx="1">
                  <c:v>0.79890000000000005</c:v>
                </c:pt>
                <c:pt idx="2">
                  <c:v>0.80880000000000019</c:v>
                </c:pt>
                <c:pt idx="3">
                  <c:v>0.80189999999999995</c:v>
                </c:pt>
                <c:pt idx="4">
                  <c:v>0.82099999999999995</c:v>
                </c:pt>
              </c:numCache>
            </c:numRef>
          </c:val>
        </c:ser>
        <c:dLbls>
          <c:showLegendKey val="0"/>
          <c:showVal val="1"/>
          <c:showCatName val="0"/>
          <c:showSerName val="0"/>
          <c:showPercent val="0"/>
          <c:showBubbleSize val="0"/>
        </c:dLbls>
        <c:gapWidth val="150"/>
        <c:overlap val="-25"/>
        <c:axId val="673603128"/>
        <c:axId val="673600384"/>
      </c:barChart>
      <c:catAx>
        <c:axId val="673603128"/>
        <c:scaling>
          <c:orientation val="minMax"/>
        </c:scaling>
        <c:delete val="0"/>
        <c:axPos val="b"/>
        <c:numFmt formatCode="General" sourceLinked="1"/>
        <c:majorTickMark val="none"/>
        <c:minorTickMark val="none"/>
        <c:tickLblPos val="nextTo"/>
        <c:txPr>
          <a:bodyPr/>
          <a:lstStyle/>
          <a:p>
            <a:pPr>
              <a:defRPr lang="en-IN" sz="1400" b="1"/>
            </a:pPr>
            <a:endParaRPr lang="en-US"/>
          </a:p>
        </c:txPr>
        <c:crossAx val="673600384"/>
        <c:crosses val="autoZero"/>
        <c:auto val="1"/>
        <c:lblAlgn val="ctr"/>
        <c:lblOffset val="100"/>
        <c:noMultiLvlLbl val="0"/>
      </c:catAx>
      <c:valAx>
        <c:axId val="673600384"/>
        <c:scaling>
          <c:orientation val="minMax"/>
          <c:max val="1"/>
          <c:min val="0.70000000000000018"/>
        </c:scaling>
        <c:delete val="1"/>
        <c:axPos val="l"/>
        <c:numFmt formatCode="0.00%" sourceLinked="1"/>
        <c:majorTickMark val="out"/>
        <c:minorTickMark val="none"/>
        <c:tickLblPos val="none"/>
        <c:crossAx val="673603128"/>
        <c:crosses val="autoZero"/>
        <c:crossBetween val="between"/>
      </c:valAx>
    </c:plotArea>
    <c:legend>
      <c:legendPos val="t"/>
      <c:overlay val="0"/>
      <c:txPr>
        <a:bodyPr/>
        <a:lstStyle/>
        <a:p>
          <a:pPr>
            <a:defRPr lang="en-IN" sz="2000" b="1"/>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IN"/>
            </a:pPr>
            <a:r>
              <a:rPr lang="en-US" dirty="0"/>
              <a:t>PASS PERCENTAGE</a:t>
            </a:r>
          </a:p>
        </c:rich>
      </c:tx>
      <c:overlay val="0"/>
    </c:title>
    <c:autoTitleDeleted val="0"/>
    <c:plotArea>
      <c:layout/>
      <c:barChart>
        <c:barDir val="col"/>
        <c:grouping val="clustered"/>
        <c:varyColors val="0"/>
        <c:ser>
          <c:idx val="0"/>
          <c:order val="0"/>
          <c:tx>
            <c:strRef>
              <c:f>Sheet2!$B$1</c:f>
              <c:strCache>
                <c:ptCount val="1"/>
                <c:pt idx="0">
                  <c:v>2009</c:v>
                </c:pt>
              </c:strCache>
            </c:strRef>
          </c:tx>
          <c:invertIfNegative val="0"/>
          <c:cat>
            <c:strRef>
              <c:f>Sheet2!$A$2:$A$5</c:f>
              <c:strCache>
                <c:ptCount val="4"/>
                <c:pt idx="0">
                  <c:v>Pvt. Independent</c:v>
                </c:pt>
                <c:pt idx="1">
                  <c:v>Government School</c:v>
                </c:pt>
                <c:pt idx="2">
                  <c:v>Kendriya Vidyalayas</c:v>
                </c:pt>
                <c:pt idx="3">
                  <c:v>Navodaya Vidyalayas</c:v>
                </c:pt>
              </c:strCache>
            </c:strRef>
          </c:cat>
          <c:val>
            <c:numRef>
              <c:f>Sheet2!$B$2:$B$5</c:f>
              <c:numCache>
                <c:formatCode>0.00%</c:formatCode>
                <c:ptCount val="4"/>
                <c:pt idx="0">
                  <c:v>0.80940000000000001</c:v>
                </c:pt>
                <c:pt idx="1">
                  <c:v>0.82820000000000005</c:v>
                </c:pt>
                <c:pt idx="2">
                  <c:v>0.91320000000000001</c:v>
                </c:pt>
                <c:pt idx="3">
                  <c:v>0.94090000000000018</c:v>
                </c:pt>
              </c:numCache>
            </c:numRef>
          </c:val>
        </c:ser>
        <c:ser>
          <c:idx val="1"/>
          <c:order val="1"/>
          <c:tx>
            <c:strRef>
              <c:f>Sheet2!$C$1</c:f>
              <c:strCache>
                <c:ptCount val="1"/>
                <c:pt idx="0">
                  <c:v>2010</c:v>
                </c:pt>
              </c:strCache>
            </c:strRef>
          </c:tx>
          <c:invertIfNegative val="0"/>
          <c:cat>
            <c:strRef>
              <c:f>Sheet2!$A$2:$A$5</c:f>
              <c:strCache>
                <c:ptCount val="4"/>
                <c:pt idx="0">
                  <c:v>Pvt. Independent</c:v>
                </c:pt>
                <c:pt idx="1">
                  <c:v>Government School</c:v>
                </c:pt>
                <c:pt idx="2">
                  <c:v>Kendriya Vidyalayas</c:v>
                </c:pt>
                <c:pt idx="3">
                  <c:v>Navodaya Vidyalayas</c:v>
                </c:pt>
              </c:strCache>
            </c:strRef>
          </c:cat>
          <c:val>
            <c:numRef>
              <c:f>Sheet2!$C$2:$C$5</c:f>
              <c:numCache>
                <c:formatCode>0.00%</c:formatCode>
                <c:ptCount val="4"/>
                <c:pt idx="0">
                  <c:v>0.79459999999999997</c:v>
                </c:pt>
                <c:pt idx="1">
                  <c:v>0.84490000000000021</c:v>
                </c:pt>
                <c:pt idx="2">
                  <c:v>0.91110000000000002</c:v>
                </c:pt>
                <c:pt idx="3">
                  <c:v>0.95320000000000005</c:v>
                </c:pt>
              </c:numCache>
            </c:numRef>
          </c:val>
        </c:ser>
        <c:ser>
          <c:idx val="2"/>
          <c:order val="2"/>
          <c:tx>
            <c:strRef>
              <c:f>Sheet2!$D$1</c:f>
              <c:strCache>
                <c:ptCount val="1"/>
                <c:pt idx="0">
                  <c:v>2011</c:v>
                </c:pt>
              </c:strCache>
            </c:strRef>
          </c:tx>
          <c:invertIfNegative val="0"/>
          <c:cat>
            <c:strRef>
              <c:f>Sheet2!$A$2:$A$5</c:f>
              <c:strCache>
                <c:ptCount val="4"/>
                <c:pt idx="0">
                  <c:v>Pvt. Independent</c:v>
                </c:pt>
                <c:pt idx="1">
                  <c:v>Government School</c:v>
                </c:pt>
                <c:pt idx="2">
                  <c:v>Kendriya Vidyalayas</c:v>
                </c:pt>
                <c:pt idx="3">
                  <c:v>Navodaya Vidyalayas</c:v>
                </c:pt>
              </c:strCache>
            </c:strRef>
          </c:cat>
          <c:val>
            <c:numRef>
              <c:f>Sheet2!$D$2:$D$5</c:f>
              <c:numCache>
                <c:formatCode>0.00%</c:formatCode>
                <c:ptCount val="4"/>
                <c:pt idx="0">
                  <c:v>0.80710000000000004</c:v>
                </c:pt>
                <c:pt idx="1">
                  <c:v>0.84019999999999995</c:v>
                </c:pt>
                <c:pt idx="2">
                  <c:v>0.93420000000000003</c:v>
                </c:pt>
                <c:pt idx="3">
                  <c:v>0.96870000000000023</c:v>
                </c:pt>
              </c:numCache>
            </c:numRef>
          </c:val>
        </c:ser>
        <c:ser>
          <c:idx val="3"/>
          <c:order val="3"/>
          <c:tx>
            <c:strRef>
              <c:f>Sheet2!$E$1</c:f>
              <c:strCache>
                <c:ptCount val="1"/>
                <c:pt idx="0">
                  <c:v>2012</c:v>
                </c:pt>
              </c:strCache>
            </c:strRef>
          </c:tx>
          <c:invertIfNegative val="0"/>
          <c:cat>
            <c:strRef>
              <c:f>Sheet2!$A$2:$A$5</c:f>
              <c:strCache>
                <c:ptCount val="4"/>
                <c:pt idx="0">
                  <c:v>Pvt. Independent</c:v>
                </c:pt>
                <c:pt idx="1">
                  <c:v>Government School</c:v>
                </c:pt>
                <c:pt idx="2">
                  <c:v>Kendriya Vidyalayas</c:v>
                </c:pt>
                <c:pt idx="3">
                  <c:v>Navodaya Vidyalayas</c:v>
                </c:pt>
              </c:strCache>
            </c:strRef>
          </c:cat>
          <c:val>
            <c:numRef>
              <c:f>Sheet2!$E$2:$E$5</c:f>
              <c:numCache>
                <c:formatCode>0.00%</c:formatCode>
                <c:ptCount val="4"/>
                <c:pt idx="0">
                  <c:v>0.80110000000000003</c:v>
                </c:pt>
                <c:pt idx="1">
                  <c:v>0.83660000000000023</c:v>
                </c:pt>
                <c:pt idx="2">
                  <c:v>0.94130000000000003</c:v>
                </c:pt>
                <c:pt idx="3">
                  <c:v>0.95960000000000023</c:v>
                </c:pt>
              </c:numCache>
            </c:numRef>
          </c:val>
        </c:ser>
        <c:ser>
          <c:idx val="4"/>
          <c:order val="4"/>
          <c:tx>
            <c:strRef>
              <c:f>Sheet2!$F$1</c:f>
              <c:strCache>
                <c:ptCount val="1"/>
                <c:pt idx="0">
                  <c:v>2013</c:v>
                </c:pt>
              </c:strCache>
            </c:strRef>
          </c:tx>
          <c:invertIfNegative val="0"/>
          <c:cat>
            <c:strRef>
              <c:f>Sheet2!$A$2:$A$5</c:f>
              <c:strCache>
                <c:ptCount val="4"/>
                <c:pt idx="0">
                  <c:v>Pvt. Independent</c:v>
                </c:pt>
                <c:pt idx="1">
                  <c:v>Government School</c:v>
                </c:pt>
                <c:pt idx="2">
                  <c:v>Kendriya Vidyalayas</c:v>
                </c:pt>
                <c:pt idx="3">
                  <c:v>Navodaya Vidyalayas</c:v>
                </c:pt>
              </c:strCache>
            </c:strRef>
          </c:cat>
          <c:val>
            <c:numRef>
              <c:f>Sheet2!$F$2:$F$5</c:f>
              <c:numCache>
                <c:formatCode>0.00%</c:formatCode>
                <c:ptCount val="4"/>
                <c:pt idx="0">
                  <c:v>0.82310000000000005</c:v>
                </c:pt>
                <c:pt idx="1">
                  <c:v>0.84890000000000021</c:v>
                </c:pt>
                <c:pt idx="2">
                  <c:v>0.94810000000000005</c:v>
                </c:pt>
                <c:pt idx="3">
                  <c:v>0.96140000000000003</c:v>
                </c:pt>
              </c:numCache>
            </c:numRef>
          </c:val>
        </c:ser>
        <c:dLbls>
          <c:showLegendKey val="0"/>
          <c:showVal val="0"/>
          <c:showCatName val="0"/>
          <c:showSerName val="0"/>
          <c:showPercent val="0"/>
          <c:showBubbleSize val="0"/>
        </c:dLbls>
        <c:gapWidth val="150"/>
        <c:axId val="673597248"/>
        <c:axId val="673607440"/>
      </c:barChart>
      <c:catAx>
        <c:axId val="673597248"/>
        <c:scaling>
          <c:orientation val="minMax"/>
        </c:scaling>
        <c:delete val="0"/>
        <c:axPos val="b"/>
        <c:numFmt formatCode="General" sourceLinked="1"/>
        <c:majorTickMark val="none"/>
        <c:minorTickMark val="none"/>
        <c:tickLblPos val="nextTo"/>
        <c:txPr>
          <a:bodyPr/>
          <a:lstStyle/>
          <a:p>
            <a:pPr>
              <a:defRPr lang="en-IN"/>
            </a:pPr>
            <a:endParaRPr lang="en-US"/>
          </a:p>
        </c:txPr>
        <c:crossAx val="673607440"/>
        <c:crosses val="autoZero"/>
        <c:auto val="1"/>
        <c:lblAlgn val="ctr"/>
        <c:lblOffset val="100"/>
        <c:noMultiLvlLbl val="0"/>
      </c:catAx>
      <c:valAx>
        <c:axId val="673607440"/>
        <c:scaling>
          <c:orientation val="minMax"/>
          <c:max val="1"/>
          <c:min val="0.5"/>
        </c:scaling>
        <c:delete val="0"/>
        <c:axPos val="l"/>
        <c:majorGridlines/>
        <c:title>
          <c:tx>
            <c:rich>
              <a:bodyPr/>
              <a:lstStyle/>
              <a:p>
                <a:pPr>
                  <a:defRPr lang="en-IN"/>
                </a:pPr>
                <a:r>
                  <a:rPr lang="en-US" dirty="0"/>
                  <a:t>% of students</a:t>
                </a:r>
              </a:p>
            </c:rich>
          </c:tx>
          <c:overlay val="0"/>
        </c:title>
        <c:numFmt formatCode="0.00%" sourceLinked="1"/>
        <c:majorTickMark val="none"/>
        <c:minorTickMark val="none"/>
        <c:tickLblPos val="nextTo"/>
        <c:txPr>
          <a:bodyPr/>
          <a:lstStyle/>
          <a:p>
            <a:pPr>
              <a:defRPr lang="en-IN"/>
            </a:pPr>
            <a:endParaRPr lang="en-US"/>
          </a:p>
        </c:txPr>
        <c:crossAx val="673597248"/>
        <c:crosses val="autoZero"/>
        <c:crossBetween val="between"/>
        <c:majorUnit val="0.1"/>
      </c:valAx>
      <c:dTable>
        <c:showHorzBorder val="1"/>
        <c:showVertBorder val="1"/>
        <c:showOutline val="1"/>
        <c:showKeys val="1"/>
        <c:txPr>
          <a:bodyPr/>
          <a:lstStyle/>
          <a:p>
            <a:pPr rtl="0">
              <a:defRPr lang="en-IN" sz="1200"/>
            </a:pPr>
            <a:endParaRPr lang="en-US"/>
          </a:p>
        </c:txPr>
      </c:dTable>
    </c:plotArea>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IN" sz="2000"/>
            </a:pPr>
            <a:r>
              <a:rPr lang="en-IN" sz="2000" dirty="0"/>
              <a:t>MEAN </a:t>
            </a:r>
            <a:r>
              <a:rPr lang="en-IN" sz="2000" dirty="0" smtClean="0"/>
              <a:t>MARKS (CLASS XII)</a:t>
            </a:r>
          </a:p>
        </c:rich>
      </c:tx>
      <c:overlay val="0"/>
    </c:title>
    <c:autoTitleDeleted val="0"/>
    <c:plotArea>
      <c:layout/>
      <c:barChart>
        <c:barDir val="bar"/>
        <c:grouping val="clustered"/>
        <c:varyColors val="0"/>
        <c:ser>
          <c:idx val="0"/>
          <c:order val="0"/>
          <c:tx>
            <c:strRef>
              <c:f>'[Class XII - CCE First Batch (20.12.2013)-Rama Madam.xlsx]Sheet2'!$I$1:$I$2</c:f>
              <c:strCache>
                <c:ptCount val="1"/>
                <c:pt idx="0">
                  <c:v>STUDENTS WHO TOOK SCHOOL BASED ASSESSMENT IN CLASS-X (2011)</c:v>
                </c:pt>
              </c:strCache>
            </c:strRef>
          </c:tx>
          <c:invertIfNegative val="0"/>
          <c:dLbls>
            <c:spPr>
              <a:noFill/>
              <a:ln>
                <a:noFill/>
              </a:ln>
              <a:effectLst/>
            </c:spPr>
            <c:txPr>
              <a:bodyPr/>
              <a:lstStyle/>
              <a:p>
                <a:pPr>
                  <a:defRPr lang="en-IN"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'[Class XII - CCE First Batch (20.12.2013)-Rama Madam.xlsx]Sheet2'!$H$3:$H$12</c:f>
              <c:strCache>
                <c:ptCount val="10"/>
                <c:pt idx="0">
                  <c:v>Accountancy</c:v>
                </c:pt>
                <c:pt idx="1">
                  <c:v>Economics</c:v>
                </c:pt>
                <c:pt idx="2">
                  <c:v>Biology</c:v>
                </c:pt>
                <c:pt idx="3">
                  <c:v>Chemistry</c:v>
                </c:pt>
                <c:pt idx="4">
                  <c:v>Mathematics</c:v>
                </c:pt>
                <c:pt idx="5">
                  <c:v>Physics</c:v>
                </c:pt>
                <c:pt idx="6">
                  <c:v>Functional English</c:v>
                </c:pt>
                <c:pt idx="7">
                  <c:v>English (Core)</c:v>
                </c:pt>
                <c:pt idx="8">
                  <c:v>Hindi (Elective)</c:v>
                </c:pt>
                <c:pt idx="9">
                  <c:v>Hindi (Core)</c:v>
                </c:pt>
              </c:strCache>
            </c:strRef>
          </c:cat>
          <c:val>
            <c:numRef>
              <c:f>'[Class XII - CCE First Batch (20.12.2013)-Rama Madam.xlsx]Sheet2'!$I$3:$I$12</c:f>
              <c:numCache>
                <c:formatCode>General</c:formatCode>
                <c:ptCount val="10"/>
                <c:pt idx="0">
                  <c:v>62</c:v>
                </c:pt>
                <c:pt idx="1">
                  <c:v>52</c:v>
                </c:pt>
                <c:pt idx="2">
                  <c:v>72</c:v>
                </c:pt>
                <c:pt idx="3">
                  <c:v>70</c:v>
                </c:pt>
                <c:pt idx="4">
                  <c:v>55</c:v>
                </c:pt>
                <c:pt idx="5">
                  <c:v>64</c:v>
                </c:pt>
                <c:pt idx="6">
                  <c:v>76</c:v>
                </c:pt>
                <c:pt idx="7">
                  <c:v>65</c:v>
                </c:pt>
                <c:pt idx="8">
                  <c:v>57.5</c:v>
                </c:pt>
                <c:pt idx="9">
                  <c:v>69.5</c:v>
                </c:pt>
              </c:numCache>
            </c:numRef>
          </c:val>
        </c:ser>
        <c:ser>
          <c:idx val="1"/>
          <c:order val="1"/>
          <c:tx>
            <c:strRef>
              <c:f>'[Class XII - CCE First Batch (20.12.2013)-Rama Madam.xlsx]Sheet2'!$J$1:$J$2</c:f>
              <c:strCache>
                <c:ptCount val="1"/>
                <c:pt idx="0">
                  <c:v>STUDENTS WHO TOOK BOARD EXAM  IN CLASS-X (2011)</c:v>
                </c:pt>
              </c:strCache>
            </c:strRef>
          </c:tx>
          <c:invertIfNegative val="0"/>
          <c:dLbls>
            <c:spPr>
              <a:noFill/>
              <a:ln>
                <a:noFill/>
              </a:ln>
              <a:effectLst/>
            </c:spPr>
            <c:txPr>
              <a:bodyPr/>
              <a:lstStyle/>
              <a:p>
                <a:pPr>
                  <a:defRPr lang="en-IN"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'[Class XII - CCE First Batch (20.12.2013)-Rama Madam.xlsx]Sheet2'!$H$3:$H$12</c:f>
              <c:strCache>
                <c:ptCount val="10"/>
                <c:pt idx="0">
                  <c:v>Accountancy</c:v>
                </c:pt>
                <c:pt idx="1">
                  <c:v>Economics</c:v>
                </c:pt>
                <c:pt idx="2">
                  <c:v>Biology</c:v>
                </c:pt>
                <c:pt idx="3">
                  <c:v>Chemistry</c:v>
                </c:pt>
                <c:pt idx="4">
                  <c:v>Mathematics</c:v>
                </c:pt>
                <c:pt idx="5">
                  <c:v>Physics</c:v>
                </c:pt>
                <c:pt idx="6">
                  <c:v>Functional English</c:v>
                </c:pt>
                <c:pt idx="7">
                  <c:v>English (Core)</c:v>
                </c:pt>
                <c:pt idx="8">
                  <c:v>Hindi (Elective)</c:v>
                </c:pt>
                <c:pt idx="9">
                  <c:v>Hindi (Core)</c:v>
                </c:pt>
              </c:strCache>
            </c:strRef>
          </c:cat>
          <c:val>
            <c:numRef>
              <c:f>'[Class XII - CCE First Batch (20.12.2013)-Rama Madam.xlsx]Sheet2'!$J$3:$J$12</c:f>
              <c:numCache>
                <c:formatCode>General</c:formatCode>
                <c:ptCount val="10"/>
                <c:pt idx="0">
                  <c:v>58.5</c:v>
                </c:pt>
                <c:pt idx="1">
                  <c:v>46</c:v>
                </c:pt>
                <c:pt idx="2">
                  <c:v>69</c:v>
                </c:pt>
                <c:pt idx="3">
                  <c:v>67</c:v>
                </c:pt>
                <c:pt idx="4">
                  <c:v>49.5</c:v>
                </c:pt>
                <c:pt idx="5">
                  <c:v>61</c:v>
                </c:pt>
                <c:pt idx="6">
                  <c:v>74.5</c:v>
                </c:pt>
                <c:pt idx="7">
                  <c:v>66</c:v>
                </c:pt>
                <c:pt idx="8">
                  <c:v>55.5</c:v>
                </c:pt>
                <c:pt idx="9">
                  <c:v>66.5</c:v>
                </c:pt>
              </c:numCache>
            </c:numRef>
          </c:val>
        </c:ser>
        <c:dLbls>
          <c:showLegendKey val="0"/>
          <c:showVal val="1"/>
          <c:showCatName val="0"/>
          <c:showSerName val="0"/>
          <c:showPercent val="0"/>
          <c:showBubbleSize val="0"/>
        </c:dLbls>
        <c:gapWidth val="150"/>
        <c:overlap val="-25"/>
        <c:axId val="673601168"/>
        <c:axId val="673601560"/>
      </c:barChart>
      <c:catAx>
        <c:axId val="673601168"/>
        <c:scaling>
          <c:orientation val="minMax"/>
        </c:scaling>
        <c:delete val="0"/>
        <c:axPos val="l"/>
        <c:numFmt formatCode="General" sourceLinked="0"/>
        <c:majorTickMark val="none"/>
        <c:minorTickMark val="none"/>
        <c:tickLblPos val="nextTo"/>
        <c:txPr>
          <a:bodyPr/>
          <a:lstStyle/>
          <a:p>
            <a:pPr>
              <a:defRPr lang="en-IN" sz="1400" b="1"/>
            </a:pPr>
            <a:endParaRPr lang="en-US"/>
          </a:p>
        </c:txPr>
        <c:crossAx val="673601560"/>
        <c:crosses val="autoZero"/>
        <c:auto val="1"/>
        <c:lblAlgn val="ctr"/>
        <c:lblOffset val="100"/>
        <c:noMultiLvlLbl val="0"/>
      </c:catAx>
      <c:valAx>
        <c:axId val="673601560"/>
        <c:scaling>
          <c:orientation val="minMax"/>
          <c:max val="100"/>
        </c:scaling>
        <c:delete val="0"/>
        <c:axPos val="b"/>
        <c:numFmt formatCode="General" sourceLinked="1"/>
        <c:majorTickMark val="out"/>
        <c:minorTickMark val="none"/>
        <c:tickLblPos val="nextTo"/>
        <c:txPr>
          <a:bodyPr/>
          <a:lstStyle/>
          <a:p>
            <a:pPr>
              <a:defRPr lang="en-IN"/>
            </a:pPr>
            <a:endParaRPr lang="en-US"/>
          </a:p>
        </c:txPr>
        <c:crossAx val="673601168"/>
        <c:crosses val="autoZero"/>
        <c:crossBetween val="between"/>
      </c:valAx>
      <c:spPr>
        <a:solidFill>
          <a:schemeClr val="bg1"/>
        </a:solidFill>
      </c:spPr>
    </c:plotArea>
    <c:legend>
      <c:legendPos val="b"/>
      <c:overlay val="0"/>
      <c:txPr>
        <a:bodyPr/>
        <a:lstStyle/>
        <a:p>
          <a:pPr>
            <a:defRPr lang="en-IN" sz="1400" b="1"/>
          </a:pPr>
          <a:endParaRPr lang="en-US"/>
        </a:p>
      </c:txPr>
    </c:legend>
    <c:plotVisOnly val="1"/>
    <c:dispBlanksAs val="gap"/>
    <c:showDLblsOverMax val="0"/>
  </c:chart>
  <c:spPr>
    <a:solidFill>
      <a:schemeClr val="accent2">
        <a:lumMod val="20000"/>
        <a:lumOff val="80000"/>
      </a:schemeClr>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5374" y="0"/>
            <a:ext cx="2918830" cy="493315"/>
          </a:xfrm>
          <a:prstGeom prst="rect">
            <a:avLst/>
          </a:prstGeom>
        </p:spPr>
        <p:txBody>
          <a:bodyPr vert="horz" lIns="91440" tIns="45720" rIns="91440" bIns="45720" rtlCol="0"/>
          <a:lstStyle>
            <a:lvl1pPr algn="r">
              <a:defRPr sz="1200"/>
            </a:lvl1pPr>
          </a:lstStyle>
          <a:p>
            <a:fld id="{391F7165-B8CF-4411-A745-CF9311604140}" type="datetimeFigureOut">
              <a:rPr lang="en-IN" smtClean="0"/>
              <a:pPr/>
              <a:t>20-07-2014</a:t>
            </a:fld>
            <a:endParaRPr lang="en-IN"/>
          </a:p>
        </p:txBody>
      </p:sp>
      <p:sp>
        <p:nvSpPr>
          <p:cNvPr id="4" name="Footer Placeholder 3"/>
          <p:cNvSpPr>
            <a:spLocks noGrp="1"/>
          </p:cNvSpPr>
          <p:nvPr>
            <p:ph type="ftr" sz="quarter" idx="2"/>
          </p:nvPr>
        </p:nvSpPr>
        <p:spPr>
          <a:xfrm>
            <a:off x="0" y="9371285"/>
            <a:ext cx="2918830" cy="49331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5374" y="9371285"/>
            <a:ext cx="2918830" cy="493315"/>
          </a:xfrm>
          <a:prstGeom prst="rect">
            <a:avLst/>
          </a:prstGeom>
        </p:spPr>
        <p:txBody>
          <a:bodyPr vert="horz" lIns="91440" tIns="45720" rIns="91440" bIns="45720" rtlCol="0" anchor="b"/>
          <a:lstStyle>
            <a:lvl1pPr algn="r">
              <a:defRPr sz="1200"/>
            </a:lvl1pPr>
          </a:lstStyle>
          <a:p>
            <a:fld id="{72C48074-433B-42A2-B393-69C0B83EB6BF}" type="slidenum">
              <a:rPr lang="en-IN" smtClean="0"/>
              <a:pPr/>
              <a:t>‹#›</a:t>
            </a:fld>
            <a:endParaRPr lang="en-IN"/>
          </a:p>
        </p:txBody>
      </p:sp>
    </p:spTree>
    <p:extLst>
      <p:ext uri="{BB962C8B-B14F-4D97-AF65-F5344CB8AC3E}">
        <p14:creationId xmlns:p14="http://schemas.microsoft.com/office/powerpoint/2010/main" val="45978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4" y="0"/>
            <a:ext cx="2918830" cy="493315"/>
          </a:xfrm>
          <a:prstGeom prst="rect">
            <a:avLst/>
          </a:prstGeom>
        </p:spPr>
        <p:txBody>
          <a:bodyPr vert="horz" lIns="91440" tIns="45720" rIns="91440" bIns="45720" rtlCol="0"/>
          <a:lstStyle>
            <a:lvl1pPr algn="r">
              <a:defRPr sz="1200"/>
            </a:lvl1pPr>
          </a:lstStyle>
          <a:p>
            <a:fld id="{04F95088-83C4-49CC-9FD7-05051C12A38D}" type="datetimeFigureOut">
              <a:rPr lang="en-IN" smtClean="0"/>
              <a:pPr/>
              <a:t>20-07-2014</a:t>
            </a:fld>
            <a:endParaRPr lang="en-IN"/>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1285"/>
            <a:ext cx="2918830" cy="49331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4" y="9371285"/>
            <a:ext cx="2918830" cy="493315"/>
          </a:xfrm>
          <a:prstGeom prst="rect">
            <a:avLst/>
          </a:prstGeom>
        </p:spPr>
        <p:txBody>
          <a:bodyPr vert="horz" lIns="91440" tIns="45720" rIns="91440" bIns="45720" rtlCol="0" anchor="b"/>
          <a:lstStyle>
            <a:lvl1pPr algn="r">
              <a:defRPr sz="1200"/>
            </a:lvl1pPr>
          </a:lstStyle>
          <a:p>
            <a:fld id="{546F982F-8CD0-42AA-93BB-AC9CA187CB3C}" type="slidenum">
              <a:rPr lang="en-IN" smtClean="0"/>
              <a:pPr/>
              <a:t>‹#›</a:t>
            </a:fld>
            <a:endParaRPr lang="en-IN"/>
          </a:p>
        </p:txBody>
      </p:sp>
    </p:spTree>
    <p:extLst>
      <p:ext uri="{BB962C8B-B14F-4D97-AF65-F5344CB8AC3E}">
        <p14:creationId xmlns:p14="http://schemas.microsoft.com/office/powerpoint/2010/main" val="252176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Just because we teach something does not mean students have learnt it!</a:t>
            </a:r>
            <a:endParaRPr lang="en-IN" dirty="0"/>
          </a:p>
        </p:txBody>
      </p:sp>
      <p:sp>
        <p:nvSpPr>
          <p:cNvPr id="4" name="Slide Number Placeholder 3"/>
          <p:cNvSpPr>
            <a:spLocks noGrp="1"/>
          </p:cNvSpPr>
          <p:nvPr>
            <p:ph type="sldNum" sz="quarter" idx="10"/>
          </p:nvPr>
        </p:nvSpPr>
        <p:spPr/>
        <p:txBody>
          <a:bodyPr/>
          <a:lstStyle/>
          <a:p>
            <a:fld id="{546F982F-8CD0-42AA-93BB-AC9CA187CB3C}" type="slidenum">
              <a:rPr lang="en-IN" smtClean="0"/>
              <a:pPr/>
              <a:t>10</a:t>
            </a:fld>
            <a:endParaRPr lang="en-IN"/>
          </a:p>
        </p:txBody>
      </p:sp>
    </p:spTree>
    <p:extLst>
      <p:ext uri="{BB962C8B-B14F-4D97-AF65-F5344CB8AC3E}">
        <p14:creationId xmlns:p14="http://schemas.microsoft.com/office/powerpoint/2010/main" val="136113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6F982F-8CD0-42AA-93BB-AC9CA187CB3C}" type="slidenum">
              <a:rPr lang="en-IN" smtClean="0"/>
              <a:pPr/>
              <a:t>17</a:t>
            </a:fld>
            <a:endParaRPr lang="en-IN"/>
          </a:p>
        </p:txBody>
      </p:sp>
    </p:spTree>
    <p:extLst>
      <p:ext uri="{BB962C8B-B14F-4D97-AF65-F5344CB8AC3E}">
        <p14:creationId xmlns:p14="http://schemas.microsoft.com/office/powerpoint/2010/main" val="24139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6F982F-8CD0-42AA-93BB-AC9CA187CB3C}" type="slidenum">
              <a:rPr lang="en-IN" smtClean="0"/>
              <a:pPr/>
              <a:t>18</a:t>
            </a:fld>
            <a:endParaRPr lang="en-IN"/>
          </a:p>
        </p:txBody>
      </p:sp>
    </p:spTree>
    <p:extLst>
      <p:ext uri="{BB962C8B-B14F-4D97-AF65-F5344CB8AC3E}">
        <p14:creationId xmlns:p14="http://schemas.microsoft.com/office/powerpoint/2010/main" val="166549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6F982F-8CD0-42AA-93BB-AC9CA187CB3C}" type="slidenum">
              <a:rPr lang="en-IN" smtClean="0"/>
              <a:pPr/>
              <a:t>19</a:t>
            </a:fld>
            <a:endParaRPr lang="en-IN"/>
          </a:p>
        </p:txBody>
      </p:sp>
    </p:spTree>
    <p:extLst>
      <p:ext uri="{BB962C8B-B14F-4D97-AF65-F5344CB8AC3E}">
        <p14:creationId xmlns:p14="http://schemas.microsoft.com/office/powerpoint/2010/main" val="166549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36467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112658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93732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260551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105840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135263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228179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417557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338286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353105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9774D-71AC-461D-BD1A-FF686698CBCD}" type="datetimeFigureOut">
              <a:rPr lang="en-IN" smtClean="0"/>
              <a:pPr/>
              <a:t>20-07-2014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958CF9-E06D-41CA-88DC-853937053865}" type="slidenum">
              <a:rPr lang="en-IN" smtClean="0"/>
              <a:pPr/>
              <a:t>‹#›</a:t>
            </a:fld>
            <a:endParaRPr lang="en-IN"/>
          </a:p>
        </p:txBody>
      </p:sp>
    </p:spTree>
    <p:extLst>
      <p:ext uri="{BB962C8B-B14F-4D97-AF65-F5344CB8AC3E}">
        <p14:creationId xmlns:p14="http://schemas.microsoft.com/office/powerpoint/2010/main" val="226592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rgbClr val="AFC78B"/>
            </a:gs>
            <a:gs pos="55000">
              <a:srgbClr val="C9DBB1"/>
            </a:gs>
            <a:gs pos="0">
              <a:schemeClr val="accent3">
                <a:lumMod val="20000"/>
                <a:lumOff val="80000"/>
              </a:schemeClr>
            </a:gs>
            <a:gs pos="100000">
              <a:srgbClr val="9CB86E"/>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272808" cy="1143000"/>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9774D-71AC-461D-BD1A-FF686698CBCD}" type="datetimeFigureOut">
              <a:rPr lang="en-IN" smtClean="0"/>
              <a:pPr/>
              <a:t>20-07-2014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58CF9-E06D-41CA-88DC-853937053865}" type="slidenum">
              <a:rPr lang="en-IN" smtClean="0"/>
              <a:pPr/>
              <a:t>‹#›</a:t>
            </a:fld>
            <a:endParaRPr lang="en-IN"/>
          </a:p>
        </p:txBody>
      </p:sp>
      <p:pic>
        <p:nvPicPr>
          <p:cNvPr id="7" name="Picture 31" descr="C:\Users\neha mittal\Desktop\cbse 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4433" y="57944"/>
            <a:ext cx="1019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 descr="C:\Users\neha mittal\Desktop\cce_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56376" y="44624"/>
            <a:ext cx="11160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8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C9DBB1"/>
            </a:gs>
            <a:gs pos="0">
              <a:schemeClr val="accent3">
                <a:lumMod val="20000"/>
                <a:lumOff val="80000"/>
              </a:schemeClr>
            </a:gs>
            <a:gs pos="100000">
              <a:srgbClr val="9CB86E"/>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C00000"/>
                </a:solidFill>
                <a:latin typeface="Blue Highway Linocut" pitchFamily="2" charset="0"/>
              </a:rPr>
              <a:t>FROM EXAMINATIONS TO </a:t>
            </a:r>
            <a:br>
              <a:rPr lang="en-IN" b="1" dirty="0" smtClean="0">
                <a:solidFill>
                  <a:srgbClr val="C00000"/>
                </a:solidFill>
                <a:latin typeface="Blue Highway Linocut" pitchFamily="2" charset="0"/>
              </a:rPr>
            </a:br>
            <a:r>
              <a:rPr lang="en-IN" b="1" dirty="0" smtClean="0">
                <a:solidFill>
                  <a:srgbClr val="C00000"/>
                </a:solidFill>
                <a:latin typeface="Blue Highway Linocut" pitchFamily="2" charset="0"/>
              </a:rPr>
              <a:t>SCHOOL BASED ASSESSMENT...</a:t>
            </a:r>
            <a:endParaRPr lang="en-IN" b="1" dirty="0">
              <a:solidFill>
                <a:srgbClr val="C00000"/>
              </a:solidFill>
              <a:latin typeface="Blue Highway Linocut" pitchFamily="2" charset="0"/>
            </a:endParaRPr>
          </a:p>
        </p:txBody>
      </p:sp>
      <p:sp>
        <p:nvSpPr>
          <p:cNvPr id="3" name="Subtitle 2"/>
          <p:cNvSpPr>
            <a:spLocks noGrp="1"/>
          </p:cNvSpPr>
          <p:nvPr>
            <p:ph type="subTitle" idx="1"/>
          </p:nvPr>
        </p:nvSpPr>
        <p:spPr>
          <a:xfrm>
            <a:off x="1371600" y="4412704"/>
            <a:ext cx="6400800" cy="1752600"/>
          </a:xfrm>
        </p:spPr>
        <p:txBody>
          <a:bodyPr>
            <a:normAutofit/>
          </a:bodyPr>
          <a:lstStyle/>
          <a:p>
            <a:r>
              <a:rPr lang="en-IN" sz="2400" b="1" dirty="0" smtClean="0">
                <a:solidFill>
                  <a:srgbClr val="7030A0"/>
                </a:solidFill>
              </a:rPr>
              <a:t>28</a:t>
            </a:r>
            <a:r>
              <a:rPr lang="en-IN" sz="2400" b="1" baseline="30000" dirty="0" smtClean="0">
                <a:solidFill>
                  <a:srgbClr val="7030A0"/>
                </a:solidFill>
              </a:rPr>
              <a:t>th</a:t>
            </a:r>
            <a:r>
              <a:rPr lang="en-IN" sz="2400" b="1" dirty="0" smtClean="0">
                <a:solidFill>
                  <a:srgbClr val="7030A0"/>
                </a:solidFill>
              </a:rPr>
              <a:t> APRIL, 2014</a:t>
            </a:r>
            <a:endParaRPr lang="en-IN" sz="2400" b="1" dirty="0">
              <a:solidFill>
                <a:srgbClr val="7030A0"/>
              </a:solidFill>
            </a:endParaRPr>
          </a:p>
        </p:txBody>
      </p:sp>
      <p:sp>
        <p:nvSpPr>
          <p:cNvPr id="4" name="TextBox 3"/>
          <p:cNvSpPr txBox="1"/>
          <p:nvPr/>
        </p:nvSpPr>
        <p:spPr>
          <a:xfrm>
            <a:off x="2488906" y="6093296"/>
            <a:ext cx="6643614" cy="646331"/>
          </a:xfrm>
          <a:prstGeom prst="rect">
            <a:avLst/>
          </a:prstGeom>
          <a:noFill/>
        </p:spPr>
        <p:txBody>
          <a:bodyPr wrap="none" rtlCol="0">
            <a:spAutoFit/>
          </a:bodyPr>
          <a:lstStyle/>
          <a:p>
            <a:pPr algn="r"/>
            <a:r>
              <a:rPr lang="en-IN" b="1" i="1" dirty="0" smtClean="0"/>
              <a:t>DR. SADHANA PARASHAR</a:t>
            </a:r>
          </a:p>
          <a:p>
            <a:pPr algn="r"/>
            <a:r>
              <a:rPr lang="en-IN" b="1" i="1" dirty="0" smtClean="0"/>
              <a:t>DIRECTOR (ACADEMIC, RESEARCH, TRAINING &amp; INNOVATION), CBSE</a:t>
            </a:r>
            <a:endParaRPr lang="en-IN" b="1" i="1" dirty="0"/>
          </a:p>
        </p:txBody>
      </p:sp>
    </p:spTree>
    <p:extLst>
      <p:ext uri="{BB962C8B-B14F-4D97-AF65-F5344CB8AC3E}">
        <p14:creationId xmlns:p14="http://schemas.microsoft.com/office/powerpoint/2010/main" val="177571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CHALLENGES OF </a:t>
            </a:r>
            <a:br>
              <a:rPr lang="en-IN" dirty="0"/>
            </a:br>
            <a:r>
              <a:rPr lang="en-IN" i="1" dirty="0"/>
              <a:t>‘SCHOOL BASED ASSESSMENT’</a:t>
            </a:r>
            <a:endParaRPr lang="en-IN" dirty="0"/>
          </a:p>
        </p:txBody>
      </p:sp>
      <p:pic>
        <p:nvPicPr>
          <p:cNvPr id="1026" name="Picture 2" descr="http://australiancurriculumtfel.edublogs.org/files/2012/07/dog-learning-1cr2qkl.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7023" r="42313"/>
          <a:stretch/>
        </p:blipFill>
        <p:spPr bwMode="auto">
          <a:xfrm>
            <a:off x="1" y="1484783"/>
            <a:ext cx="9144000" cy="51236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 y="6608385"/>
            <a:ext cx="9144000" cy="276999"/>
          </a:xfrm>
          <a:prstGeom prst="rect">
            <a:avLst/>
          </a:prstGeom>
        </p:spPr>
        <p:txBody>
          <a:bodyPr wrap="square">
            <a:spAutoFit/>
          </a:bodyPr>
          <a:lstStyle/>
          <a:p>
            <a:pPr algn="r"/>
            <a:r>
              <a:rPr lang="en-IN" sz="1200" i="1" dirty="0"/>
              <a:t>S</a:t>
            </a:r>
            <a:r>
              <a:rPr lang="en-IN" sz="1200" i="1" dirty="0" smtClean="0"/>
              <a:t>ource: ‘Leaders </a:t>
            </a:r>
            <a:r>
              <a:rPr lang="en-IN" sz="1200" i="1" dirty="0"/>
              <a:t>Resource – Getting Started’ produced by Teaching and Learning Services </a:t>
            </a:r>
            <a:r>
              <a:rPr lang="en-IN" sz="1200" i="1" dirty="0" smtClean="0"/>
              <a:t>DECD</a:t>
            </a:r>
            <a:endParaRPr lang="en-IN" sz="1200" i="1" dirty="0"/>
          </a:p>
        </p:txBody>
      </p:sp>
    </p:spTree>
    <p:extLst>
      <p:ext uri="{BB962C8B-B14F-4D97-AF65-F5344CB8AC3E}">
        <p14:creationId xmlns:p14="http://schemas.microsoft.com/office/powerpoint/2010/main" val="3966929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CHALLENGES OF </a:t>
            </a:r>
            <a:br>
              <a:rPr lang="en-IN" dirty="0" smtClean="0"/>
            </a:br>
            <a:r>
              <a:rPr lang="en-IN" i="1" dirty="0" smtClean="0"/>
              <a:t>‘SCHOOL BASED ASSESSMENT’</a:t>
            </a:r>
            <a:endParaRPr lang="en-IN" i="1" dirty="0"/>
          </a:p>
        </p:txBody>
      </p:sp>
      <p:sp>
        <p:nvSpPr>
          <p:cNvPr id="3" name="Content Placeholder 2"/>
          <p:cNvSpPr>
            <a:spLocks noGrp="1"/>
          </p:cNvSpPr>
          <p:nvPr>
            <p:ph idx="1"/>
          </p:nvPr>
        </p:nvSpPr>
        <p:spPr/>
        <p:txBody>
          <a:bodyPr>
            <a:normAutofit/>
          </a:bodyPr>
          <a:lstStyle/>
          <a:p>
            <a:pPr algn="just"/>
            <a:endParaRPr lang="en-IN" sz="1400" dirty="0" smtClean="0"/>
          </a:p>
          <a:p>
            <a:pPr algn="just"/>
            <a:r>
              <a:rPr lang="en-IN" sz="2400" dirty="0" smtClean="0"/>
              <a:t>Formative Assessments need to be </a:t>
            </a:r>
            <a:r>
              <a:rPr lang="en-IN" sz="2400" b="1" dirty="0" smtClean="0">
                <a:solidFill>
                  <a:srgbClr val="C00000"/>
                </a:solidFill>
              </a:rPr>
              <a:t>integrated into teaching learning process</a:t>
            </a:r>
            <a:endParaRPr lang="en-IN" sz="2400" dirty="0" smtClean="0"/>
          </a:p>
          <a:p>
            <a:pPr lvl="1" algn="just">
              <a:buFont typeface="Wingdings" pitchFamily="2" charset="2"/>
              <a:buChar char="ü"/>
            </a:pPr>
            <a:r>
              <a:rPr lang="en-IN" sz="2400" b="1" i="1" dirty="0" smtClean="0">
                <a:solidFill>
                  <a:srgbClr val="7030A0"/>
                </a:solidFill>
              </a:rPr>
              <a:t>This understanding is still missing!</a:t>
            </a:r>
          </a:p>
          <a:p>
            <a:pPr lvl="1" algn="just">
              <a:buFont typeface="Wingdings" pitchFamily="2" charset="2"/>
              <a:buChar char="ü"/>
            </a:pPr>
            <a:endParaRPr lang="en-IN" sz="1600" i="1" dirty="0" smtClean="0"/>
          </a:p>
          <a:p>
            <a:pPr algn="just"/>
            <a:r>
              <a:rPr lang="en-IN" sz="2400" dirty="0" smtClean="0"/>
              <a:t>FA’s should be </a:t>
            </a:r>
            <a:r>
              <a:rPr lang="en-IN" sz="2400" b="1" dirty="0" smtClean="0">
                <a:solidFill>
                  <a:srgbClr val="C00000"/>
                </a:solidFill>
              </a:rPr>
              <a:t>diagnostic and remedial</a:t>
            </a:r>
          </a:p>
          <a:p>
            <a:pPr algn="just"/>
            <a:endParaRPr lang="en-IN" sz="1600" dirty="0" smtClean="0"/>
          </a:p>
          <a:p>
            <a:pPr algn="just"/>
            <a:r>
              <a:rPr lang="en-IN" sz="2400" dirty="0" smtClean="0"/>
              <a:t>Focus should be on </a:t>
            </a:r>
            <a:r>
              <a:rPr lang="en-IN" sz="2400" b="1" dirty="0" smtClean="0">
                <a:solidFill>
                  <a:srgbClr val="003399"/>
                </a:solidFill>
              </a:rPr>
              <a:t>‘Learning’ </a:t>
            </a:r>
            <a:r>
              <a:rPr lang="en-IN" sz="2400" dirty="0" smtClean="0"/>
              <a:t>and </a:t>
            </a:r>
            <a:r>
              <a:rPr lang="en-IN" sz="2400" b="1" dirty="0" smtClean="0"/>
              <a:t>NOT</a:t>
            </a:r>
            <a:r>
              <a:rPr lang="en-IN" sz="2400" dirty="0" smtClean="0"/>
              <a:t> on ‘Recording &amp; Documentation’ </a:t>
            </a:r>
          </a:p>
          <a:p>
            <a:pPr lvl="1" algn="just">
              <a:buFont typeface="Wingdings" pitchFamily="2" charset="2"/>
              <a:buChar char="ü"/>
            </a:pPr>
            <a:r>
              <a:rPr lang="en-IN" sz="2400" dirty="0" smtClean="0"/>
              <a:t>Transforming </a:t>
            </a:r>
            <a:r>
              <a:rPr lang="en-IN" sz="2400" b="1" dirty="0" smtClean="0">
                <a:solidFill>
                  <a:srgbClr val="7030A0"/>
                </a:solidFill>
              </a:rPr>
              <a:t>memory-based fragile learning </a:t>
            </a:r>
            <a:r>
              <a:rPr lang="en-IN" sz="2400" dirty="0" smtClean="0"/>
              <a:t>into </a:t>
            </a:r>
            <a:r>
              <a:rPr lang="en-IN" sz="2400" b="1" i="1" dirty="0" smtClean="0">
                <a:solidFill>
                  <a:srgbClr val="002060"/>
                </a:solidFill>
              </a:rPr>
              <a:t>thinking-based sustainable learning!</a:t>
            </a:r>
          </a:p>
          <a:p>
            <a:pPr algn="just"/>
            <a:endParaRPr lang="en-IN" sz="2400" i="1" dirty="0"/>
          </a:p>
        </p:txBody>
      </p:sp>
    </p:spTree>
    <p:extLst>
      <p:ext uri="{BB962C8B-B14F-4D97-AF65-F5344CB8AC3E}">
        <p14:creationId xmlns:p14="http://schemas.microsoft.com/office/powerpoint/2010/main" val="2546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CHALLENGES OF </a:t>
            </a:r>
            <a:br>
              <a:rPr lang="en-IN" dirty="0"/>
            </a:br>
            <a:r>
              <a:rPr lang="en-IN" i="1" dirty="0"/>
              <a:t>‘SCHOOL BASED ASSESSMENT’</a:t>
            </a:r>
            <a:endParaRPr lang="en-IN" dirty="0"/>
          </a:p>
        </p:txBody>
      </p:sp>
      <p:sp>
        <p:nvSpPr>
          <p:cNvPr id="3" name="Content Placeholder 2"/>
          <p:cNvSpPr>
            <a:spLocks noGrp="1"/>
          </p:cNvSpPr>
          <p:nvPr>
            <p:ph idx="1"/>
          </p:nvPr>
        </p:nvSpPr>
        <p:spPr>
          <a:xfrm>
            <a:off x="457200" y="1600201"/>
            <a:ext cx="8229600" cy="1324744"/>
          </a:xfrm>
        </p:spPr>
        <p:txBody>
          <a:bodyPr>
            <a:noAutofit/>
          </a:bodyPr>
          <a:lstStyle/>
          <a:p>
            <a:pPr algn="just"/>
            <a:endParaRPr lang="en-IN" sz="1400" dirty="0" smtClean="0"/>
          </a:p>
          <a:p>
            <a:pPr algn="just"/>
            <a:r>
              <a:rPr lang="en-IN" sz="2400" dirty="0" smtClean="0"/>
              <a:t>In the name of FA’s, there are </a:t>
            </a:r>
            <a:r>
              <a:rPr lang="en-IN" sz="2400" b="1" i="1" dirty="0" smtClean="0">
                <a:solidFill>
                  <a:srgbClr val="C00000"/>
                </a:solidFill>
              </a:rPr>
              <a:t>‘too frequent’</a:t>
            </a:r>
            <a:r>
              <a:rPr lang="en-IN" sz="2400" i="1" dirty="0" smtClean="0"/>
              <a:t> </a:t>
            </a:r>
            <a:r>
              <a:rPr lang="en-IN" sz="2400" dirty="0" smtClean="0"/>
              <a:t>and </a:t>
            </a:r>
            <a:r>
              <a:rPr lang="en-IN" sz="2400" b="1" i="1" dirty="0" smtClean="0">
                <a:solidFill>
                  <a:srgbClr val="C00000"/>
                </a:solidFill>
              </a:rPr>
              <a:t>‘too many’</a:t>
            </a:r>
            <a:r>
              <a:rPr lang="en-IN" sz="2400" i="1" dirty="0" smtClean="0"/>
              <a:t> </a:t>
            </a:r>
            <a:r>
              <a:rPr lang="en-IN" sz="2400" dirty="0" smtClean="0"/>
              <a:t>assessments.</a:t>
            </a:r>
          </a:p>
          <a:p>
            <a:pPr algn="just"/>
            <a:endParaRPr lang="en-IN" sz="2400" dirty="0"/>
          </a:p>
        </p:txBody>
      </p:sp>
      <p:pic>
        <p:nvPicPr>
          <p:cNvPr id="5" name="Picture 2"/>
          <p:cNvPicPr>
            <a:picLocks noChangeAspect="1" noChangeArrowheads="1"/>
          </p:cNvPicPr>
          <p:nvPr/>
        </p:nvPicPr>
        <p:blipFill>
          <a:blip r:embed="rId2"/>
          <a:srcRect/>
          <a:stretch>
            <a:fillRect/>
          </a:stretch>
        </p:blipFill>
        <p:spPr bwMode="auto">
          <a:xfrm>
            <a:off x="596900" y="2789237"/>
            <a:ext cx="7950200" cy="3840163"/>
          </a:xfrm>
          <a:prstGeom prst="rect">
            <a:avLst/>
          </a:prstGeom>
          <a:noFill/>
          <a:ln w="9525">
            <a:noFill/>
            <a:miter lim="800000"/>
            <a:headEnd/>
            <a:tailEnd/>
          </a:ln>
          <a:effectLst/>
        </p:spPr>
      </p:pic>
    </p:spTree>
    <p:extLst>
      <p:ext uri="{BB962C8B-B14F-4D97-AF65-F5344CB8AC3E}">
        <p14:creationId xmlns:p14="http://schemas.microsoft.com/office/powerpoint/2010/main" val="123422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CHALLENGES OF </a:t>
            </a:r>
            <a:br>
              <a:rPr lang="en-IN" dirty="0"/>
            </a:br>
            <a:r>
              <a:rPr lang="en-IN" i="1" dirty="0"/>
              <a:t>‘SCHOOL BASED ASSESSMENT’</a:t>
            </a:r>
            <a:endParaRPr lang="en-IN" dirty="0"/>
          </a:p>
        </p:txBody>
      </p:sp>
      <p:sp>
        <p:nvSpPr>
          <p:cNvPr id="3" name="Content Placeholder 2"/>
          <p:cNvSpPr>
            <a:spLocks noGrp="1"/>
          </p:cNvSpPr>
          <p:nvPr>
            <p:ph idx="1"/>
          </p:nvPr>
        </p:nvSpPr>
        <p:spPr/>
        <p:txBody>
          <a:bodyPr>
            <a:noAutofit/>
          </a:bodyPr>
          <a:lstStyle/>
          <a:p>
            <a:pPr algn="just"/>
            <a:endParaRPr lang="en-IN" sz="1400" dirty="0" smtClean="0"/>
          </a:p>
          <a:p>
            <a:pPr algn="just"/>
            <a:r>
              <a:rPr lang="en-IN" sz="2400" dirty="0" smtClean="0"/>
              <a:t>Diversity in </a:t>
            </a:r>
            <a:r>
              <a:rPr lang="en-IN" sz="2400" b="1" i="1" dirty="0" smtClean="0">
                <a:solidFill>
                  <a:srgbClr val="C00000"/>
                </a:solidFill>
              </a:rPr>
              <a:t>‘types of schools’</a:t>
            </a:r>
            <a:r>
              <a:rPr lang="en-IN" sz="2400" dirty="0" smtClean="0"/>
              <a:t>:</a:t>
            </a:r>
          </a:p>
          <a:p>
            <a:pPr lvl="1" algn="just"/>
            <a:r>
              <a:rPr lang="en-IN" sz="2000" dirty="0" smtClean="0">
                <a:solidFill>
                  <a:srgbClr val="7030A0"/>
                </a:solidFill>
              </a:rPr>
              <a:t>Private independent schools</a:t>
            </a:r>
          </a:p>
          <a:p>
            <a:pPr lvl="1" algn="just"/>
            <a:r>
              <a:rPr lang="en-IN" sz="2000" dirty="0" err="1" smtClean="0">
                <a:solidFill>
                  <a:srgbClr val="7030A0"/>
                </a:solidFill>
              </a:rPr>
              <a:t>Kendriya</a:t>
            </a:r>
            <a:r>
              <a:rPr lang="en-IN" sz="2000" dirty="0" smtClean="0">
                <a:solidFill>
                  <a:srgbClr val="7030A0"/>
                </a:solidFill>
              </a:rPr>
              <a:t> </a:t>
            </a:r>
            <a:r>
              <a:rPr lang="en-IN" sz="2000" dirty="0" err="1" smtClean="0">
                <a:solidFill>
                  <a:srgbClr val="7030A0"/>
                </a:solidFill>
              </a:rPr>
              <a:t>Vidyalayas</a:t>
            </a:r>
            <a:endParaRPr lang="en-IN" sz="2000" dirty="0" smtClean="0">
              <a:solidFill>
                <a:srgbClr val="7030A0"/>
              </a:solidFill>
            </a:endParaRPr>
          </a:p>
          <a:p>
            <a:pPr lvl="1" algn="just"/>
            <a:r>
              <a:rPr lang="en-IN" sz="2000" dirty="0" err="1" smtClean="0">
                <a:solidFill>
                  <a:srgbClr val="7030A0"/>
                </a:solidFill>
              </a:rPr>
              <a:t>Jawahar</a:t>
            </a:r>
            <a:r>
              <a:rPr lang="en-IN" sz="2000" dirty="0" smtClean="0">
                <a:solidFill>
                  <a:srgbClr val="7030A0"/>
                </a:solidFill>
              </a:rPr>
              <a:t> </a:t>
            </a:r>
            <a:r>
              <a:rPr lang="en-IN" sz="2000" dirty="0" err="1" smtClean="0">
                <a:solidFill>
                  <a:srgbClr val="7030A0"/>
                </a:solidFill>
              </a:rPr>
              <a:t>Navodaya</a:t>
            </a:r>
            <a:r>
              <a:rPr lang="en-IN" sz="2000" dirty="0" smtClean="0">
                <a:solidFill>
                  <a:srgbClr val="7030A0"/>
                </a:solidFill>
              </a:rPr>
              <a:t> </a:t>
            </a:r>
            <a:r>
              <a:rPr lang="en-IN" sz="2000" dirty="0" err="1" smtClean="0">
                <a:solidFill>
                  <a:srgbClr val="7030A0"/>
                </a:solidFill>
              </a:rPr>
              <a:t>Vidyalayas</a:t>
            </a:r>
            <a:endParaRPr lang="en-IN" sz="2000" dirty="0" smtClean="0">
              <a:solidFill>
                <a:srgbClr val="7030A0"/>
              </a:solidFill>
            </a:endParaRPr>
          </a:p>
          <a:p>
            <a:pPr lvl="1" algn="just"/>
            <a:r>
              <a:rPr lang="en-IN" sz="2000" dirty="0" smtClean="0">
                <a:solidFill>
                  <a:srgbClr val="7030A0"/>
                </a:solidFill>
              </a:rPr>
              <a:t>Govt./Govt. aided schools</a:t>
            </a:r>
          </a:p>
          <a:p>
            <a:pPr lvl="1" algn="just"/>
            <a:r>
              <a:rPr lang="en-IN" sz="2000" dirty="0" smtClean="0">
                <a:solidFill>
                  <a:srgbClr val="7030A0"/>
                </a:solidFill>
              </a:rPr>
              <a:t>Tibetan schools</a:t>
            </a:r>
          </a:p>
          <a:p>
            <a:pPr lvl="1" algn="just"/>
            <a:endParaRPr lang="en-IN" sz="2000" dirty="0" smtClean="0"/>
          </a:p>
          <a:p>
            <a:pPr algn="just"/>
            <a:r>
              <a:rPr lang="en-IN" sz="2400" dirty="0"/>
              <a:t>Diversity </a:t>
            </a:r>
            <a:r>
              <a:rPr lang="en-IN" sz="2400" dirty="0" smtClean="0"/>
              <a:t>in </a:t>
            </a:r>
            <a:r>
              <a:rPr lang="en-IN" sz="2400" b="1" i="1" dirty="0" smtClean="0">
                <a:solidFill>
                  <a:srgbClr val="C00000"/>
                </a:solidFill>
              </a:rPr>
              <a:t>‘kinds of teachers’</a:t>
            </a:r>
            <a:r>
              <a:rPr lang="en-IN" sz="2400" dirty="0" smtClean="0"/>
              <a:t> – From </a:t>
            </a:r>
            <a:r>
              <a:rPr lang="en-IN" sz="2400" i="1" dirty="0" smtClean="0">
                <a:solidFill>
                  <a:srgbClr val="003399"/>
                </a:solidFill>
              </a:rPr>
              <a:t>‘Self motivated’</a:t>
            </a:r>
            <a:r>
              <a:rPr lang="en-IN" sz="2400" dirty="0" smtClean="0"/>
              <a:t> to </a:t>
            </a:r>
            <a:r>
              <a:rPr lang="en-IN" sz="2400" i="1" dirty="0" smtClean="0">
                <a:solidFill>
                  <a:srgbClr val="003399"/>
                </a:solidFill>
              </a:rPr>
              <a:t>‘highly motivated’</a:t>
            </a:r>
            <a:r>
              <a:rPr lang="en-IN" sz="2400" dirty="0" smtClean="0">
                <a:solidFill>
                  <a:srgbClr val="003399"/>
                </a:solidFill>
              </a:rPr>
              <a:t> </a:t>
            </a:r>
            <a:r>
              <a:rPr lang="en-IN" sz="2400" dirty="0" smtClean="0"/>
              <a:t>to </a:t>
            </a:r>
            <a:r>
              <a:rPr lang="en-IN" sz="2400" dirty="0" smtClean="0">
                <a:solidFill>
                  <a:srgbClr val="003399"/>
                </a:solidFill>
              </a:rPr>
              <a:t>‘</a:t>
            </a:r>
            <a:r>
              <a:rPr lang="en-IN" sz="2400" i="1" dirty="0" smtClean="0">
                <a:solidFill>
                  <a:srgbClr val="003399"/>
                </a:solidFill>
              </a:rPr>
              <a:t>complacent &amp; lazy’</a:t>
            </a:r>
          </a:p>
          <a:p>
            <a:pPr algn="just"/>
            <a:endParaRPr lang="en-IN" sz="2400" dirty="0" smtClean="0"/>
          </a:p>
          <a:p>
            <a:pPr algn="just"/>
            <a:r>
              <a:rPr lang="en-IN" sz="2400" dirty="0" smtClean="0"/>
              <a:t>Strong need for </a:t>
            </a:r>
            <a:r>
              <a:rPr lang="en-IN" sz="2400" b="1" dirty="0" smtClean="0">
                <a:solidFill>
                  <a:srgbClr val="C00000"/>
                </a:solidFill>
              </a:rPr>
              <a:t>massive teacher orientation</a:t>
            </a:r>
          </a:p>
          <a:p>
            <a:pPr algn="just"/>
            <a:endParaRPr lang="en-IN" sz="2400" dirty="0"/>
          </a:p>
        </p:txBody>
      </p:sp>
    </p:spTree>
    <p:extLst>
      <p:ext uri="{BB962C8B-B14F-4D97-AF65-F5344CB8AC3E}">
        <p14:creationId xmlns:p14="http://schemas.microsoft.com/office/powerpoint/2010/main" val="340109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CHALLENGES OF </a:t>
            </a:r>
            <a:br>
              <a:rPr lang="en-IN" dirty="0" smtClean="0"/>
            </a:br>
            <a:r>
              <a:rPr lang="en-IN" i="1" dirty="0" smtClean="0"/>
              <a:t>‘SCHOOL BASED ASSESSMENT’</a:t>
            </a:r>
            <a:endParaRPr lang="en-US" dirty="0"/>
          </a:p>
        </p:txBody>
      </p:sp>
      <p:sp>
        <p:nvSpPr>
          <p:cNvPr id="5" name="Content Placeholder 4"/>
          <p:cNvSpPr>
            <a:spLocks noGrp="1"/>
          </p:cNvSpPr>
          <p:nvPr>
            <p:ph idx="1"/>
          </p:nvPr>
        </p:nvSpPr>
        <p:spPr/>
        <p:txBody>
          <a:bodyPr>
            <a:normAutofit/>
          </a:bodyPr>
          <a:lstStyle/>
          <a:p>
            <a:pPr algn="just"/>
            <a:r>
              <a:rPr lang="en-US" sz="2400" i="1" dirty="0" smtClean="0">
                <a:solidFill>
                  <a:srgbClr val="C00000"/>
                </a:solidFill>
              </a:rPr>
              <a:t>Assessment of Co-Scholastic Areas </a:t>
            </a:r>
            <a:r>
              <a:rPr lang="en-US" sz="2400" dirty="0" smtClean="0"/>
              <a:t>is still a problem for many.</a:t>
            </a:r>
          </a:p>
        </p:txBody>
      </p:sp>
      <p:pic>
        <p:nvPicPr>
          <p:cNvPr id="1026" name="Picture 2"/>
          <p:cNvPicPr>
            <a:picLocks noChangeAspect="1" noChangeArrowheads="1"/>
          </p:cNvPicPr>
          <p:nvPr/>
        </p:nvPicPr>
        <p:blipFill>
          <a:blip r:embed="rId2"/>
          <a:srcRect/>
          <a:stretch>
            <a:fillRect/>
          </a:stretch>
        </p:blipFill>
        <p:spPr bwMode="auto">
          <a:xfrm>
            <a:off x="304800" y="2362200"/>
            <a:ext cx="8534400" cy="4191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cs typeface="Helvetica" charset="0"/>
                <a:sym typeface="Helvetica" charset="0"/>
              </a:rPr>
              <a:t>WorldKids</a:t>
            </a:r>
            <a:r>
              <a:rPr lang="en-US" dirty="0" smtClean="0">
                <a:cs typeface="Helvetica" charset="0"/>
                <a:sym typeface="Helvetica" charset="0"/>
              </a:rPr>
              <a:t> </a:t>
            </a:r>
            <a:br>
              <a:rPr lang="en-US" dirty="0" smtClean="0">
                <a:cs typeface="Helvetica" charset="0"/>
                <a:sym typeface="Helvetica" charset="0"/>
              </a:rPr>
            </a:br>
            <a:r>
              <a:rPr lang="en-US" dirty="0" smtClean="0">
                <a:cs typeface="Helvetica" charset="0"/>
                <a:sym typeface="Helvetica" charset="0"/>
              </a:rPr>
              <a:t>Co-Scholastic Assessment Pilot</a:t>
            </a:r>
            <a:endParaRPr lang="en-US" dirty="0"/>
          </a:p>
        </p:txBody>
      </p:sp>
      <p:sp>
        <p:nvSpPr>
          <p:cNvPr id="3" name="Content Placeholder 2"/>
          <p:cNvSpPr>
            <a:spLocks noGrp="1"/>
          </p:cNvSpPr>
          <p:nvPr>
            <p:ph idx="1"/>
          </p:nvPr>
        </p:nvSpPr>
        <p:spPr/>
        <p:txBody>
          <a:bodyPr>
            <a:normAutofit/>
          </a:bodyPr>
          <a:lstStyle/>
          <a:p>
            <a:pPr algn="just"/>
            <a:r>
              <a:rPr lang="en-US" sz="2400" b="1" i="1" dirty="0" smtClean="0">
                <a:solidFill>
                  <a:srgbClr val="C00000"/>
                </a:solidFill>
              </a:rPr>
              <a:t>Lessons in Life: </a:t>
            </a:r>
            <a:r>
              <a:rPr lang="en-US" sz="2400" i="1" dirty="0" smtClean="0"/>
              <a:t>A year long curriculum </a:t>
            </a:r>
            <a:r>
              <a:rPr lang="en-US" sz="2400" dirty="0" smtClean="0"/>
              <a:t>for the schools opting for Co-Scholastic Assessment. </a:t>
            </a:r>
          </a:p>
          <a:p>
            <a:pPr lvl="1" algn="just"/>
            <a:r>
              <a:rPr lang="en-IN" sz="2000" b="1" dirty="0" smtClean="0">
                <a:solidFill>
                  <a:srgbClr val="002060"/>
                </a:solidFill>
              </a:rPr>
              <a:t>Two short films </a:t>
            </a:r>
            <a:r>
              <a:rPr lang="en-IN" sz="2000" dirty="0" smtClean="0"/>
              <a:t>specifically selected for their power to </a:t>
            </a:r>
            <a:r>
              <a:rPr lang="en-IN" sz="2000" b="1" i="1" dirty="0" smtClean="0"/>
              <a:t>illustrate Life Skills, Values and Attitudes</a:t>
            </a:r>
            <a:endParaRPr lang="en-US" sz="2000" b="1" i="1" dirty="0" smtClean="0"/>
          </a:p>
          <a:p>
            <a:pPr lvl="1" algn="just"/>
            <a:r>
              <a:rPr lang="en-IN" sz="2000" dirty="0" smtClean="0"/>
              <a:t>Instructions for Teachers as to how to introduce the film and make the most of the experience for their students, and</a:t>
            </a:r>
            <a:endParaRPr lang="en-US" sz="2000" dirty="0" smtClean="0"/>
          </a:p>
          <a:p>
            <a:pPr lvl="1" algn="just"/>
            <a:r>
              <a:rPr lang="en-US" sz="2000" dirty="0" smtClean="0"/>
              <a:t>A </a:t>
            </a:r>
            <a:r>
              <a:rPr lang="en-US" sz="2000" b="1" dirty="0" smtClean="0">
                <a:solidFill>
                  <a:srgbClr val="002060"/>
                </a:solidFill>
              </a:rPr>
              <a:t>multiple choice questionnaire </a:t>
            </a:r>
            <a:r>
              <a:rPr lang="en-US" sz="2000" dirty="0" smtClean="0"/>
              <a:t>designed to measure the extent to which students have imbibed the lessons (to be administered in class by the Teacher).</a:t>
            </a:r>
            <a:endParaRPr lang="en-US" sz="2000" dirty="0"/>
          </a:p>
        </p:txBody>
      </p:sp>
      <p:sp>
        <p:nvSpPr>
          <p:cNvPr id="6" name="Rectangle 5"/>
          <p:cNvSpPr/>
          <p:nvPr/>
        </p:nvSpPr>
        <p:spPr>
          <a:xfrm>
            <a:off x="685800" y="5029200"/>
            <a:ext cx="8001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latin typeface="+mj-lt"/>
                <a:cs typeface="Helvetica" charset="0"/>
                <a:sym typeface="Helvetica" charset="0"/>
              </a:rPr>
              <a:t>2</a:t>
            </a:r>
            <a:r>
              <a:rPr lang="en-US" b="1" baseline="30000" dirty="0" smtClean="0">
                <a:latin typeface="+mj-lt"/>
                <a:cs typeface="Helvetica" charset="0"/>
                <a:sym typeface="Helvetica" charset="0"/>
              </a:rPr>
              <a:t>nd</a:t>
            </a:r>
            <a:r>
              <a:rPr lang="en-US" b="1" dirty="0" smtClean="0">
                <a:latin typeface="+mj-lt"/>
                <a:cs typeface="Helvetica" charset="0"/>
                <a:sym typeface="Helvetica" charset="0"/>
              </a:rPr>
              <a:t> February – 25</a:t>
            </a:r>
            <a:r>
              <a:rPr lang="en-US" b="1" baseline="30000" dirty="0" smtClean="0">
                <a:latin typeface="+mj-lt"/>
                <a:cs typeface="Helvetica" charset="0"/>
                <a:sym typeface="Helvetica" charset="0"/>
              </a:rPr>
              <a:t>th</a:t>
            </a:r>
            <a:r>
              <a:rPr lang="en-US" b="1" dirty="0" smtClean="0">
                <a:latin typeface="+mj-lt"/>
                <a:cs typeface="Helvetica" charset="0"/>
                <a:sym typeface="Helvetica" charset="0"/>
              </a:rPr>
              <a:t> April 2014</a:t>
            </a:r>
          </a:p>
          <a:p>
            <a:pPr algn="ctr"/>
            <a:endParaRPr lang="en-US" dirty="0">
              <a:latin typeface="+mj-lt"/>
              <a:cs typeface="Helvetica" charset="0"/>
              <a:sym typeface="Helvetica" charset="0"/>
            </a:endParaRPr>
          </a:p>
          <a:p>
            <a:pPr marL="0" lvl="4">
              <a:buClr>
                <a:srgbClr val="000000"/>
              </a:buClr>
              <a:buSzPct val="125000"/>
            </a:pPr>
            <a:r>
              <a:rPr lang="en-US" dirty="0">
                <a:latin typeface="+mj-lt"/>
                <a:cs typeface="Helvetica" charset="0"/>
                <a:sym typeface="Helvetica" charset="0"/>
              </a:rPr>
              <a:t>37 </a:t>
            </a:r>
            <a:r>
              <a:rPr lang="en-US" dirty="0" smtClean="0">
                <a:latin typeface="+mj-lt"/>
                <a:cs typeface="Helvetica" charset="0"/>
                <a:sym typeface="Helvetica" charset="0"/>
              </a:rPr>
              <a:t>Schools, 110 Teachers, 20 Cities, 4501 Students</a:t>
            </a:r>
          </a:p>
          <a:p>
            <a:pPr marL="285750" lvl="4" indent="-285750">
              <a:buClr>
                <a:srgbClr val="000000"/>
              </a:buClr>
              <a:buSzPct val="125000"/>
              <a:buFont typeface="Arial" pitchFamily="34" charset="0"/>
              <a:buChar char="•"/>
            </a:pPr>
            <a:r>
              <a:rPr lang="en-US" dirty="0" smtClean="0">
                <a:latin typeface="+mj-lt"/>
                <a:cs typeface="Helvetica" charset="0"/>
                <a:sym typeface="Helvetica" charset="0"/>
              </a:rPr>
              <a:t>Online </a:t>
            </a:r>
            <a:r>
              <a:rPr lang="en-US" dirty="0">
                <a:latin typeface="+mj-lt"/>
                <a:cs typeface="Helvetica" charset="0"/>
                <a:sym typeface="Helvetica" charset="0"/>
              </a:rPr>
              <a:t>Module </a:t>
            </a:r>
            <a:r>
              <a:rPr lang="en-US" dirty="0" smtClean="0">
                <a:latin typeface="+mj-lt"/>
                <a:cs typeface="Helvetica" charset="0"/>
                <a:sym typeface="Helvetica" charset="0"/>
              </a:rPr>
              <a:t>34%</a:t>
            </a:r>
          </a:p>
          <a:p>
            <a:pPr marL="285750" lvl="4" indent="-285750">
              <a:buClr>
                <a:srgbClr val="000000"/>
              </a:buClr>
              <a:buSzPct val="125000"/>
              <a:buFont typeface="Arial" pitchFamily="34" charset="0"/>
              <a:buChar char="•"/>
            </a:pPr>
            <a:r>
              <a:rPr lang="en-US" dirty="0" smtClean="0">
                <a:latin typeface="+mj-lt"/>
                <a:cs typeface="Helvetica" charset="0"/>
                <a:sym typeface="Helvetica" charset="0"/>
              </a:rPr>
              <a:t>Offline </a:t>
            </a:r>
            <a:r>
              <a:rPr lang="en-US" dirty="0">
                <a:latin typeface="+mj-lt"/>
                <a:cs typeface="Helvetica" charset="0"/>
                <a:sym typeface="Helvetica" charset="0"/>
              </a:rPr>
              <a:t>Module 66</a:t>
            </a:r>
            <a:r>
              <a:rPr lang="en-US" dirty="0" smtClean="0">
                <a:latin typeface="+mj-lt"/>
                <a:cs typeface="Helvetica" charset="0"/>
                <a:sym typeface="Helvetica" charset="0"/>
              </a:rPr>
              <a:t>%</a:t>
            </a:r>
            <a:endParaRPr lang="en-IN" dirty="0">
              <a:latin typeface="+mj-l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82940"/>
            <a:ext cx="1217860" cy="121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cs typeface="Helvetica" charset="0"/>
                <a:sym typeface="Helvetica" charset="0"/>
              </a:rPr>
              <a:t>WorldKids</a:t>
            </a:r>
            <a:r>
              <a:rPr lang="en-US" sz="3200" dirty="0" smtClean="0">
                <a:cs typeface="Helvetica" charset="0"/>
                <a:sym typeface="Helvetica" charset="0"/>
              </a:rPr>
              <a:t> CO-SCHOLASTIC ASSESSMENT MODULE - PROCESS</a:t>
            </a:r>
            <a:endParaRPr lang="en-IN" sz="3200" dirty="0"/>
          </a:p>
        </p:txBody>
      </p:sp>
      <p:sp>
        <p:nvSpPr>
          <p:cNvPr id="3" name="Content Placeholder 2"/>
          <p:cNvSpPr>
            <a:spLocks noGrp="1"/>
          </p:cNvSpPr>
          <p:nvPr>
            <p:ph idx="1"/>
          </p:nvPr>
        </p:nvSpPr>
        <p:spPr/>
        <p:txBody>
          <a:bodyPr>
            <a:noAutofit/>
          </a:bodyPr>
          <a:lstStyle/>
          <a:p>
            <a:pPr algn="just"/>
            <a:endParaRPr lang="en-US" sz="2000" dirty="0" smtClean="0">
              <a:cs typeface="Helvetica" charset="0"/>
              <a:sym typeface="Helvetica" charset="0"/>
            </a:endParaRPr>
          </a:p>
          <a:p>
            <a:pPr algn="just"/>
            <a:r>
              <a:rPr lang="en-US" sz="2000" dirty="0" smtClean="0">
                <a:cs typeface="Helvetica" charset="0"/>
                <a:sym typeface="Helvetica" charset="0"/>
              </a:rPr>
              <a:t>The </a:t>
            </a:r>
            <a:r>
              <a:rPr lang="en-US" sz="2000" dirty="0">
                <a:cs typeface="Helvetica" charset="0"/>
                <a:sym typeface="Helvetica" charset="0"/>
              </a:rPr>
              <a:t>module generates </a:t>
            </a:r>
            <a:r>
              <a:rPr lang="en-US" sz="2000" i="1" dirty="0">
                <a:solidFill>
                  <a:srgbClr val="C00000"/>
                </a:solidFill>
                <a:cs typeface="Helvetica" charset="0"/>
                <a:sym typeface="Helvetica" charset="0"/>
              </a:rPr>
              <a:t>statistically significant assessment</a:t>
            </a:r>
            <a:r>
              <a:rPr lang="en-US" sz="2000" dirty="0">
                <a:cs typeface="Helvetica" charset="0"/>
                <a:sym typeface="Helvetica" charset="0"/>
              </a:rPr>
              <a:t>s of a </a:t>
            </a:r>
            <a:r>
              <a:rPr lang="en-US" sz="2000" b="1" i="1" dirty="0">
                <a:solidFill>
                  <a:srgbClr val="C00000"/>
                </a:solidFill>
                <a:cs typeface="Helvetica" charset="0"/>
                <a:sym typeface="Helvetica" charset="0"/>
              </a:rPr>
              <a:t>student’s strengths in Life Skills </a:t>
            </a:r>
            <a:r>
              <a:rPr lang="en-US" sz="2000" dirty="0">
                <a:cs typeface="Helvetica" charset="0"/>
                <a:sym typeface="Helvetica" charset="0"/>
              </a:rPr>
              <a:t>by gauging their understanding of and reaction to the ethos and events captured in a short film.</a:t>
            </a:r>
          </a:p>
          <a:p>
            <a:pPr algn="just"/>
            <a:endParaRPr lang="en-US" sz="2000" dirty="0">
              <a:cs typeface="Helvetica" charset="0"/>
              <a:sym typeface="Helvetica" charset="0"/>
            </a:endParaRPr>
          </a:p>
          <a:p>
            <a:pPr algn="just"/>
            <a:r>
              <a:rPr lang="en-US" sz="2000" dirty="0">
                <a:cs typeface="Helvetica" charset="0"/>
                <a:sym typeface="Helvetica" charset="0"/>
              </a:rPr>
              <a:t>The answers to a multiple-choice questionnaire, through forced choice generate individual probabilities of inclined </a:t>
            </a:r>
            <a:r>
              <a:rPr lang="en-US" sz="2000" dirty="0" err="1">
                <a:cs typeface="Helvetica" charset="0"/>
                <a:sym typeface="Helvetica" charset="0"/>
              </a:rPr>
              <a:t>behaviour</a:t>
            </a:r>
            <a:r>
              <a:rPr lang="en-US" sz="2000" dirty="0">
                <a:cs typeface="Helvetica" charset="0"/>
                <a:sym typeface="Helvetica" charset="0"/>
              </a:rPr>
              <a:t>, which are then </a:t>
            </a:r>
            <a:r>
              <a:rPr lang="en-US" sz="2000" b="1" i="1" dirty="0">
                <a:solidFill>
                  <a:srgbClr val="7030A0"/>
                </a:solidFill>
                <a:cs typeface="Helvetica" charset="0"/>
                <a:sym typeface="Helvetica" charset="0"/>
              </a:rPr>
              <a:t>co-related with appropriate and affirmative descriptive indicators</a:t>
            </a:r>
            <a:r>
              <a:rPr lang="en-US" sz="2000" dirty="0">
                <a:cs typeface="Helvetica" charset="0"/>
                <a:sym typeface="Helvetica" charset="0"/>
              </a:rPr>
              <a:t>.</a:t>
            </a:r>
            <a:r>
              <a:rPr lang="en-US" sz="2000" dirty="0">
                <a:solidFill>
                  <a:srgbClr val="FF6600"/>
                </a:solidFill>
                <a:cs typeface="Helvetica" charset="0"/>
                <a:sym typeface="Helvetica" charset="0"/>
              </a:rPr>
              <a:t> </a:t>
            </a:r>
            <a:endParaRPr lang="en-US" sz="2000" dirty="0" smtClean="0">
              <a:solidFill>
                <a:srgbClr val="FF6600"/>
              </a:solidFill>
              <a:cs typeface="Helvetica" charset="0"/>
              <a:sym typeface="Helvetica" charset="0"/>
            </a:endParaRPr>
          </a:p>
          <a:p>
            <a:pPr algn="just"/>
            <a:endParaRPr lang="en-US" sz="2000" dirty="0">
              <a:solidFill>
                <a:srgbClr val="FF6600"/>
              </a:solidFill>
              <a:cs typeface="Helvetica" charset="0"/>
              <a:sym typeface="Helvetica" charset="0"/>
            </a:endParaRPr>
          </a:p>
          <a:p>
            <a:pPr algn="just">
              <a:buSzPct val="125000"/>
            </a:pPr>
            <a:r>
              <a:rPr lang="en-US" sz="2000" dirty="0">
                <a:solidFill>
                  <a:srgbClr val="7030A0"/>
                </a:solidFill>
                <a:cs typeface="Helvetica" charset="0"/>
                <a:sym typeface="Helvetica" charset="0"/>
              </a:rPr>
              <a:t>Scientific marking </a:t>
            </a:r>
            <a:r>
              <a:rPr lang="en-US" sz="2000" dirty="0" smtClean="0">
                <a:cs typeface="Helvetica" charset="0"/>
                <a:sym typeface="Helvetica" charset="0"/>
              </a:rPr>
              <a:t>approach, reduces </a:t>
            </a:r>
            <a:r>
              <a:rPr lang="en-US" sz="2000" dirty="0">
                <a:cs typeface="Helvetica" charset="0"/>
                <a:sym typeface="Helvetica" charset="0"/>
              </a:rPr>
              <a:t>the risk of biased remarks</a:t>
            </a:r>
          </a:p>
          <a:p>
            <a:pPr algn="just">
              <a:buSzPct val="125000"/>
            </a:pPr>
            <a:r>
              <a:rPr lang="en-US" sz="2000" dirty="0">
                <a:cs typeface="Helvetica" charset="0"/>
                <a:sym typeface="Helvetica" charset="0"/>
              </a:rPr>
              <a:t>Since no response is assessed as incorrect, the </a:t>
            </a:r>
            <a:r>
              <a:rPr lang="en-US" sz="2000" dirty="0">
                <a:solidFill>
                  <a:srgbClr val="C00000"/>
                </a:solidFill>
                <a:cs typeface="Helvetica" charset="0"/>
                <a:sym typeface="Helvetica" charset="0"/>
              </a:rPr>
              <a:t>intrinsic nature of the student is highlighted</a:t>
            </a:r>
          </a:p>
          <a:p>
            <a:pPr algn="just">
              <a:buSzPct val="125000"/>
            </a:pPr>
            <a:r>
              <a:rPr lang="en-US" sz="2000" dirty="0">
                <a:cs typeface="Helvetica" charset="0"/>
                <a:sym typeface="Helvetica" charset="0"/>
              </a:rPr>
              <a:t>It is </a:t>
            </a:r>
            <a:r>
              <a:rPr lang="en-US" sz="2000" dirty="0" smtClean="0">
                <a:cs typeface="Helvetica" charset="0"/>
                <a:sym typeface="Helvetica" charset="0"/>
              </a:rPr>
              <a:t>an age appropriate, </a:t>
            </a:r>
            <a:r>
              <a:rPr lang="en-US" sz="2000" i="1" dirty="0" smtClean="0">
                <a:solidFill>
                  <a:srgbClr val="7030A0"/>
                </a:solidFill>
                <a:cs typeface="Helvetica" charset="0"/>
                <a:sym typeface="Helvetica" charset="0"/>
              </a:rPr>
              <a:t>experience </a:t>
            </a:r>
            <a:r>
              <a:rPr lang="en-US" sz="2000" i="1" dirty="0">
                <a:solidFill>
                  <a:srgbClr val="7030A0"/>
                </a:solidFill>
                <a:cs typeface="Helvetica" charset="0"/>
                <a:sym typeface="Helvetica" charset="0"/>
              </a:rPr>
              <a:t>learning exercise </a:t>
            </a:r>
            <a:r>
              <a:rPr lang="en-US" sz="2000" dirty="0">
                <a:cs typeface="Helvetica" charset="0"/>
                <a:sym typeface="Helvetica" charset="0"/>
              </a:rPr>
              <a:t>and not traditional cumbersome pen &amp; paper test for the </a:t>
            </a:r>
            <a:r>
              <a:rPr lang="en-US" sz="2000" dirty="0" smtClean="0">
                <a:cs typeface="Helvetica" charset="0"/>
                <a:sym typeface="Helvetica" charset="0"/>
              </a:rPr>
              <a:t>students</a:t>
            </a:r>
            <a:endParaRPr lang="en-US" sz="2000" dirty="0">
              <a:cs typeface="Helvetica" charset="0"/>
              <a:sym typeface="Helvetica" charset="0"/>
            </a:endParaRPr>
          </a:p>
        </p:txBody>
      </p:sp>
    </p:spTree>
    <p:extLst>
      <p:ext uri="{BB962C8B-B14F-4D97-AF65-F5344CB8AC3E}">
        <p14:creationId xmlns:p14="http://schemas.microsoft.com/office/powerpoint/2010/main" val="119506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PRINCIPALS’ RESPONSES</a:t>
            </a:r>
            <a:endParaRPr lang="en-IN" dirty="0"/>
          </a:p>
        </p:txBody>
      </p:sp>
      <p:sp>
        <p:nvSpPr>
          <p:cNvPr id="6" name="Rounded Rectangular Callout 5"/>
          <p:cNvSpPr/>
          <p:nvPr/>
        </p:nvSpPr>
        <p:spPr>
          <a:xfrm>
            <a:off x="467544" y="5219196"/>
            <a:ext cx="8280920" cy="1564684"/>
          </a:xfrm>
          <a:prstGeom prst="wedgeRoundRectCallout">
            <a:avLst>
              <a:gd name="adj1" fmla="val -21343"/>
              <a:gd name="adj2" fmla="val 51086"/>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“Though it was a short film the impact was long lasting and the questionnaire apt as it touched every aspect of life. It was particularly beneficial for teenage students as they learnt values and were able to have a better insight about their personality as well as of their peer group.”</a:t>
            </a:r>
          </a:p>
          <a:p>
            <a:pPr lvl="1" algn="r"/>
            <a:r>
              <a:rPr lang="en-US" sz="1600" dirty="0">
                <a:solidFill>
                  <a:schemeClr val="dk1"/>
                </a:solidFill>
                <a:latin typeface="Gill Sans MT" pitchFamily="34" charset="0"/>
                <a:sym typeface="Helvetica" charset="0"/>
              </a:rPr>
              <a:t>                                          Rajiv Kumar Sharma</a:t>
            </a:r>
            <a:br>
              <a:rPr lang="en-US" sz="1600" dirty="0">
                <a:solidFill>
                  <a:schemeClr val="dk1"/>
                </a:solidFill>
                <a:latin typeface="Gill Sans MT" pitchFamily="34" charset="0"/>
                <a:sym typeface="Helvetica" charset="0"/>
              </a:rPr>
            </a:br>
            <a:r>
              <a:rPr lang="en-US" sz="1600" dirty="0">
                <a:solidFill>
                  <a:schemeClr val="dk1"/>
                </a:solidFill>
                <a:latin typeface="Gill Sans MT" pitchFamily="34" charset="0"/>
                <a:sym typeface="Helvetica" charset="0"/>
              </a:rPr>
              <a:t>                                          Springdale Senior School, Amritsar</a:t>
            </a:r>
          </a:p>
        </p:txBody>
      </p:sp>
      <p:sp>
        <p:nvSpPr>
          <p:cNvPr id="13" name="Rounded Rectangular Callout 12"/>
          <p:cNvSpPr/>
          <p:nvPr/>
        </p:nvSpPr>
        <p:spPr>
          <a:xfrm>
            <a:off x="467544" y="2649926"/>
            <a:ext cx="8280920" cy="1152128"/>
          </a:xfrm>
          <a:prstGeom prst="wedgeRoundRectCallout">
            <a:avLst>
              <a:gd name="adj1" fmla="val -49802"/>
              <a:gd name="adj2" fmla="val 23748"/>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“This will be a godsend for teachers who don’t study students as individuals and allot random grades which are often biased or subjective.”</a:t>
            </a:r>
          </a:p>
          <a:p>
            <a:pPr marL="0" lvl="4" algn="r"/>
            <a:r>
              <a:rPr lang="en-US" sz="1600" dirty="0">
                <a:solidFill>
                  <a:schemeClr val="dk1"/>
                </a:solidFill>
                <a:latin typeface="Gill Sans MT" pitchFamily="34" charset="0"/>
                <a:cs typeface="Helvetica" charset="0"/>
                <a:sym typeface="Helvetica" charset="0"/>
              </a:rPr>
              <a:t>                               </a:t>
            </a:r>
            <a:r>
              <a:rPr lang="en-US" sz="1600" dirty="0" err="1">
                <a:solidFill>
                  <a:schemeClr val="dk1"/>
                </a:solidFill>
                <a:latin typeface="Gill Sans MT" pitchFamily="34" charset="0"/>
                <a:cs typeface="Helvetica" charset="0"/>
                <a:sym typeface="Helvetica" charset="0"/>
              </a:rPr>
              <a:t>Poonam</a:t>
            </a:r>
            <a:r>
              <a:rPr lang="en-US" sz="1600" dirty="0">
                <a:solidFill>
                  <a:schemeClr val="dk1"/>
                </a:solidFill>
                <a:latin typeface="Gill Sans MT" pitchFamily="34" charset="0"/>
                <a:cs typeface="Helvetica" charset="0"/>
                <a:sym typeface="Helvetica" charset="0"/>
              </a:rPr>
              <a:t> </a:t>
            </a:r>
            <a:r>
              <a:rPr lang="en-US" sz="1600" dirty="0" err="1">
                <a:solidFill>
                  <a:schemeClr val="dk1"/>
                </a:solidFill>
                <a:latin typeface="Gill Sans MT" pitchFamily="34" charset="0"/>
                <a:cs typeface="Helvetica" charset="0"/>
                <a:sym typeface="Helvetica" charset="0"/>
              </a:rPr>
              <a:t>Kochitty</a:t>
            </a:r>
            <a:r>
              <a:rPr lang="en-US" sz="1600" dirty="0">
                <a:solidFill>
                  <a:schemeClr val="dk1"/>
                </a:solidFill>
                <a:latin typeface="Gill Sans MT" pitchFamily="34" charset="0"/>
                <a:cs typeface="Helvetica" charset="0"/>
                <a:sym typeface="Helvetica" charset="0"/>
              </a:rPr>
              <a:t> </a:t>
            </a:r>
          </a:p>
          <a:p>
            <a:pPr marL="0" lvl="4" algn="r"/>
            <a:r>
              <a:rPr lang="en-US" sz="1600" dirty="0">
                <a:solidFill>
                  <a:schemeClr val="dk1"/>
                </a:solidFill>
                <a:latin typeface="Gill Sans MT" pitchFamily="34" charset="0"/>
                <a:cs typeface="Helvetica" charset="0"/>
                <a:sym typeface="Helvetica" charset="0"/>
              </a:rPr>
              <a:t>                               Sri </a:t>
            </a:r>
            <a:r>
              <a:rPr lang="en-US" sz="1600" dirty="0" err="1">
                <a:solidFill>
                  <a:schemeClr val="dk1"/>
                </a:solidFill>
                <a:latin typeface="Gill Sans MT" pitchFamily="34" charset="0"/>
                <a:cs typeface="Helvetica" charset="0"/>
                <a:sym typeface="Helvetica" charset="0"/>
              </a:rPr>
              <a:t>Ramswaroop</a:t>
            </a:r>
            <a:r>
              <a:rPr lang="en-US" sz="1600" dirty="0">
                <a:solidFill>
                  <a:schemeClr val="dk1"/>
                </a:solidFill>
                <a:latin typeface="Gill Sans MT" pitchFamily="34" charset="0"/>
                <a:cs typeface="Helvetica" charset="0"/>
                <a:sym typeface="Helvetica" charset="0"/>
              </a:rPr>
              <a:t> Memorial School, </a:t>
            </a:r>
            <a:r>
              <a:rPr lang="en-US" sz="1600" dirty="0" err="1">
                <a:solidFill>
                  <a:schemeClr val="dk1"/>
                </a:solidFill>
                <a:latin typeface="Gill Sans MT" pitchFamily="34" charset="0"/>
                <a:cs typeface="Helvetica" charset="0"/>
                <a:sym typeface="Helvetica" charset="0"/>
              </a:rPr>
              <a:t>Lucknow</a:t>
            </a:r>
            <a:endParaRPr lang="en-US" sz="1600" dirty="0">
              <a:solidFill>
                <a:schemeClr val="dk1"/>
              </a:solidFill>
              <a:latin typeface="Gill Sans MT" pitchFamily="34" charset="0"/>
              <a:cs typeface="Helvetica" charset="0"/>
              <a:sym typeface="Helvetica" charset="0"/>
            </a:endParaRPr>
          </a:p>
        </p:txBody>
      </p:sp>
      <p:sp>
        <p:nvSpPr>
          <p:cNvPr id="15" name="Rounded Rectangular Callout 14"/>
          <p:cNvSpPr/>
          <p:nvPr/>
        </p:nvSpPr>
        <p:spPr>
          <a:xfrm>
            <a:off x="467544" y="1444365"/>
            <a:ext cx="8280920" cy="1152128"/>
          </a:xfrm>
          <a:prstGeom prst="wedgeRoundRectCallout">
            <a:avLst>
              <a:gd name="adj1" fmla="val -20480"/>
              <a:gd name="adj2" fmla="val 49821"/>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Gill Sans MT" pitchFamily="34" charset="0"/>
                <a:cs typeface="Helvetica" charset="0"/>
                <a:sym typeface="Helvetica" charset="0"/>
              </a:rPr>
              <a:t>“The unique design of the assessment helps to discover the distinctive strengths and attributes of each individual student, thus being an effective source of evaluation.”</a:t>
            </a:r>
          </a:p>
          <a:p>
            <a:pPr marL="0" lvl="4" algn="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Manju</a:t>
            </a: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Rana</a:t>
            </a:r>
            <a:r>
              <a:rPr lang="en-US" sz="1600" dirty="0">
                <a:latin typeface="Gill Sans MT" pitchFamily="34" charset="0"/>
                <a:cs typeface="Helvetica" charset="0"/>
                <a:sym typeface="Helvetica" charset="0"/>
              </a:rPr>
              <a:t/>
            </a:r>
            <a:br>
              <a:rPr lang="en-US" sz="1600" dirty="0">
                <a:latin typeface="Gill Sans MT" pitchFamily="34" charset="0"/>
                <a:cs typeface="Helvetica" charset="0"/>
                <a:sym typeface="Helvetica" charset="0"/>
              </a:rPr>
            </a:br>
            <a:r>
              <a:rPr lang="en-US" sz="1600" dirty="0">
                <a:latin typeface="Gill Sans MT" pitchFamily="34" charset="0"/>
                <a:cs typeface="Helvetica" charset="0"/>
                <a:sym typeface="Helvetica" charset="0"/>
              </a:rPr>
              <a:t>                                Seth </a:t>
            </a:r>
            <a:r>
              <a:rPr lang="en-US" sz="1600" dirty="0" err="1">
                <a:latin typeface="Gill Sans MT" pitchFamily="34" charset="0"/>
                <a:cs typeface="Helvetica" charset="0"/>
                <a:sym typeface="Helvetica" charset="0"/>
              </a:rPr>
              <a:t>Anandram</a:t>
            </a: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Jaipuria</a:t>
            </a:r>
            <a:r>
              <a:rPr lang="en-US" sz="1600" dirty="0">
                <a:latin typeface="Gill Sans MT" pitchFamily="34" charset="0"/>
                <a:cs typeface="Helvetica" charset="0"/>
                <a:sym typeface="Helvetica" charset="0"/>
              </a:rPr>
              <a:t> School, Ghaziabad</a:t>
            </a:r>
          </a:p>
        </p:txBody>
      </p:sp>
      <p:sp>
        <p:nvSpPr>
          <p:cNvPr id="17" name="Rounded Rectangular Callout 16"/>
          <p:cNvSpPr/>
          <p:nvPr/>
        </p:nvSpPr>
        <p:spPr>
          <a:xfrm>
            <a:off x="445022" y="3883609"/>
            <a:ext cx="8280920" cy="1254908"/>
          </a:xfrm>
          <a:prstGeom prst="wedgeRoundRectCallout">
            <a:avLst>
              <a:gd name="adj1" fmla="val -50142"/>
              <a:gd name="adj2" fmla="val 16122"/>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IN" sz="1600" dirty="0">
                <a:solidFill>
                  <a:schemeClr val="dk1"/>
                </a:solidFill>
                <a:latin typeface="Gill Sans MT" pitchFamily="34" charset="0"/>
                <a:cs typeface="Helvetica" charset="0"/>
                <a:sym typeface="Helvetica" charset="0"/>
              </a:rPr>
              <a:t>“The exercise was found to be user-friendly and we got the results in a very short time. Even the visually challenged students were able to attempt the test with the audio which had been prepared on the request of the school.”</a:t>
            </a:r>
          </a:p>
          <a:p>
            <a:pPr algn="r"/>
            <a:r>
              <a:rPr lang="en-IN" sz="1600" dirty="0" err="1">
                <a:solidFill>
                  <a:schemeClr val="dk1"/>
                </a:solidFill>
                <a:latin typeface="Gill Sans MT" pitchFamily="34" charset="0"/>
                <a:cs typeface="Helvetica" charset="0"/>
                <a:sym typeface="Helvetica" charset="0"/>
              </a:rPr>
              <a:t>Dr.</a:t>
            </a:r>
            <a:r>
              <a:rPr lang="en-IN" sz="1600" dirty="0">
                <a:solidFill>
                  <a:schemeClr val="dk1"/>
                </a:solidFill>
                <a:latin typeface="Gill Sans MT" pitchFamily="34" charset="0"/>
                <a:cs typeface="Helvetica" charset="0"/>
                <a:sym typeface="Helvetica" charset="0"/>
              </a:rPr>
              <a:t> </a:t>
            </a:r>
            <a:r>
              <a:rPr lang="en-IN" sz="1600" dirty="0" err="1">
                <a:solidFill>
                  <a:schemeClr val="dk1"/>
                </a:solidFill>
                <a:latin typeface="Gill Sans MT" pitchFamily="34" charset="0"/>
                <a:cs typeface="Helvetica" charset="0"/>
                <a:sym typeface="Helvetica" charset="0"/>
              </a:rPr>
              <a:t>Indu</a:t>
            </a:r>
            <a:r>
              <a:rPr lang="en-IN" sz="1600" dirty="0">
                <a:solidFill>
                  <a:schemeClr val="dk1"/>
                </a:solidFill>
                <a:latin typeface="Gill Sans MT" pitchFamily="34" charset="0"/>
                <a:cs typeface="Helvetica" charset="0"/>
                <a:sym typeface="Helvetica" charset="0"/>
              </a:rPr>
              <a:t> </a:t>
            </a:r>
            <a:r>
              <a:rPr lang="en-IN" sz="1600" dirty="0" err="1">
                <a:solidFill>
                  <a:schemeClr val="dk1"/>
                </a:solidFill>
                <a:latin typeface="Gill Sans MT" pitchFamily="34" charset="0"/>
                <a:cs typeface="Helvetica" charset="0"/>
                <a:sym typeface="Helvetica" charset="0"/>
              </a:rPr>
              <a:t>Khetarpal</a:t>
            </a:r>
            <a:endParaRPr lang="en-IN" sz="1600" dirty="0">
              <a:solidFill>
                <a:schemeClr val="dk1"/>
              </a:solidFill>
              <a:latin typeface="Gill Sans MT" pitchFamily="34" charset="0"/>
              <a:cs typeface="Helvetica" charset="0"/>
              <a:sym typeface="Helvetica" charset="0"/>
            </a:endParaRPr>
          </a:p>
          <a:p>
            <a:pPr algn="r"/>
            <a:r>
              <a:rPr lang="en-IN" sz="1600" dirty="0" err="1">
                <a:solidFill>
                  <a:schemeClr val="dk1"/>
                </a:solidFill>
                <a:latin typeface="Gill Sans MT" pitchFamily="34" charset="0"/>
                <a:cs typeface="Helvetica" charset="0"/>
                <a:sym typeface="Helvetica" charset="0"/>
              </a:rPr>
              <a:t>Salwan</a:t>
            </a:r>
            <a:r>
              <a:rPr lang="en-IN" sz="1600" dirty="0">
                <a:solidFill>
                  <a:schemeClr val="dk1"/>
                </a:solidFill>
                <a:latin typeface="Gill Sans MT" pitchFamily="34" charset="0"/>
                <a:cs typeface="Helvetica" charset="0"/>
                <a:sym typeface="Helvetica" charset="0"/>
              </a:rPr>
              <a:t> Public School, </a:t>
            </a:r>
            <a:r>
              <a:rPr lang="en-IN" sz="1600" dirty="0" err="1">
                <a:solidFill>
                  <a:schemeClr val="dk1"/>
                </a:solidFill>
                <a:latin typeface="Gill Sans MT" pitchFamily="34" charset="0"/>
                <a:cs typeface="Helvetica" charset="0"/>
                <a:sym typeface="Helvetica" charset="0"/>
              </a:rPr>
              <a:t>Rajinder</a:t>
            </a:r>
            <a:r>
              <a:rPr lang="en-IN" sz="1600" dirty="0">
                <a:solidFill>
                  <a:schemeClr val="dk1"/>
                </a:solidFill>
                <a:latin typeface="Gill Sans MT" pitchFamily="34" charset="0"/>
                <a:cs typeface="Helvetica" charset="0"/>
                <a:sym typeface="Helvetica" charset="0"/>
              </a:rPr>
              <a:t> Nagar, Delhi</a:t>
            </a:r>
            <a:endParaRPr lang="en-US" sz="1600" dirty="0">
              <a:solidFill>
                <a:schemeClr val="dk1"/>
              </a:solidFill>
              <a:latin typeface="Gill Sans MT" pitchFamily="34" charset="0"/>
              <a:cs typeface="Helvetica" charset="0"/>
              <a:sym typeface="Helvetica" charset="0"/>
            </a:endParaRPr>
          </a:p>
        </p:txBody>
      </p:sp>
    </p:spTree>
    <p:extLst>
      <p:ext uri="{BB962C8B-B14F-4D97-AF65-F5344CB8AC3E}">
        <p14:creationId xmlns:p14="http://schemas.microsoft.com/office/powerpoint/2010/main" val="115777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PRINCIPALS’ RESPONSES</a:t>
            </a:r>
          </a:p>
        </p:txBody>
      </p:sp>
      <p:sp>
        <p:nvSpPr>
          <p:cNvPr id="4" name="Rounded Rectangular Callout 3"/>
          <p:cNvSpPr/>
          <p:nvPr/>
        </p:nvSpPr>
        <p:spPr>
          <a:xfrm>
            <a:off x="395536" y="1340768"/>
            <a:ext cx="8352928" cy="1080120"/>
          </a:xfrm>
          <a:prstGeom prst="wedgeRoundRectCallout">
            <a:avLst>
              <a:gd name="adj1" fmla="val -20287"/>
              <a:gd name="adj2" fmla="val 48197"/>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“The methodology used to diagnose and draw out realistic responses from the students was scientific, unambiguous and unbiased.”</a:t>
            </a:r>
          </a:p>
          <a:p>
            <a:pPr lvl="4" algn="r"/>
            <a:r>
              <a:rPr lang="en-US" sz="1600" dirty="0">
                <a:solidFill>
                  <a:schemeClr val="dk1"/>
                </a:solidFill>
                <a:latin typeface="Gill Sans MT" pitchFamily="34" charset="0"/>
                <a:sym typeface="Helvetica" charset="0"/>
              </a:rPr>
              <a:t>                                      Anjali </a:t>
            </a:r>
            <a:r>
              <a:rPr lang="en-US" sz="1600" dirty="0" err="1">
                <a:solidFill>
                  <a:schemeClr val="dk1"/>
                </a:solidFill>
                <a:latin typeface="Gill Sans MT" pitchFamily="34" charset="0"/>
                <a:sym typeface="Helvetica" charset="0"/>
              </a:rPr>
              <a:t>Razdan</a:t>
            </a:r>
            <a:endParaRPr lang="en-US" sz="1600" dirty="0">
              <a:solidFill>
                <a:schemeClr val="dk1"/>
              </a:solidFill>
              <a:latin typeface="Gill Sans MT" pitchFamily="34" charset="0"/>
              <a:sym typeface="Helvetica" charset="0"/>
            </a:endParaRPr>
          </a:p>
          <a:p>
            <a:pPr lvl="4" algn="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Epistemo</a:t>
            </a:r>
            <a:r>
              <a:rPr lang="en-US" sz="1600" dirty="0">
                <a:solidFill>
                  <a:schemeClr val="dk1"/>
                </a:solidFill>
                <a:latin typeface="Gill Sans MT" pitchFamily="34" charset="0"/>
                <a:sym typeface="Helvetica" charset="0"/>
              </a:rPr>
              <a:t> Global School, Hyderabad</a:t>
            </a:r>
          </a:p>
        </p:txBody>
      </p:sp>
      <p:sp>
        <p:nvSpPr>
          <p:cNvPr id="5" name="Rounded Rectangular Callout 4"/>
          <p:cNvSpPr/>
          <p:nvPr/>
        </p:nvSpPr>
        <p:spPr>
          <a:xfrm>
            <a:off x="395536" y="2492896"/>
            <a:ext cx="8352928" cy="1080120"/>
          </a:xfrm>
          <a:prstGeom prst="wedgeRoundRectCallout">
            <a:avLst>
              <a:gd name="adj1" fmla="val -20448"/>
              <a:gd name="adj2" fmla="val 49833"/>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Gill Sans MT" pitchFamily="34" charset="0"/>
                <a:cs typeface="Helvetica" charset="0"/>
                <a:sym typeface="Helvetica" charset="0"/>
              </a:rPr>
              <a:t>“I would strongly recommend such convenient and relevant activity for the formative and summative assessment on regular basis.”</a:t>
            </a:r>
          </a:p>
          <a:p>
            <a:pPr algn="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Savita</a:t>
            </a: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Arora</a:t>
            </a:r>
            <a:r>
              <a:rPr lang="en-US" sz="1600" dirty="0">
                <a:latin typeface="Gill Sans MT" pitchFamily="34" charset="0"/>
                <a:cs typeface="Helvetica" charset="0"/>
                <a:sym typeface="Helvetica" charset="0"/>
              </a:rPr>
              <a:t/>
            </a:r>
            <a:br>
              <a:rPr lang="en-US" sz="1600" dirty="0">
                <a:latin typeface="Gill Sans MT" pitchFamily="34" charset="0"/>
                <a:cs typeface="Helvetica" charset="0"/>
                <a:sym typeface="Helvetica" charset="0"/>
              </a:rPr>
            </a:b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Bharti</a:t>
            </a:r>
            <a:r>
              <a:rPr lang="en-US" sz="1600" dirty="0">
                <a:latin typeface="Gill Sans MT" pitchFamily="34" charset="0"/>
                <a:cs typeface="Helvetica" charset="0"/>
                <a:sym typeface="Helvetica" charset="0"/>
              </a:rPr>
              <a:t> Public School, Delhi</a:t>
            </a:r>
          </a:p>
        </p:txBody>
      </p:sp>
      <p:sp>
        <p:nvSpPr>
          <p:cNvPr id="6" name="Rounded Rectangular Callout 5"/>
          <p:cNvSpPr/>
          <p:nvPr/>
        </p:nvSpPr>
        <p:spPr>
          <a:xfrm>
            <a:off x="395536" y="3645024"/>
            <a:ext cx="8352928" cy="1008112"/>
          </a:xfrm>
          <a:prstGeom prst="wedgeRoundRectCallout">
            <a:avLst>
              <a:gd name="adj1" fmla="val -19588"/>
              <a:gd name="adj2" fmla="val 50391"/>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“It brought an objective form of evaluation and relieved teachers of the tedious data collection process.”</a:t>
            </a:r>
          </a:p>
          <a:p>
            <a:pPr lvl="4" algn="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Nirmala</a:t>
            </a:r>
            <a:r>
              <a:rPr lang="en-US" sz="1600" dirty="0">
                <a:solidFill>
                  <a:schemeClr val="dk1"/>
                </a:solidFill>
                <a:latin typeface="Gill Sans MT" pitchFamily="34" charset="0"/>
                <a:sym typeface="Helvetica" charset="0"/>
              </a:rPr>
              <a:t> Krishnan</a:t>
            </a:r>
          </a:p>
          <a:p>
            <a:pPr lvl="3" algn="r"/>
            <a:r>
              <a:rPr lang="en-US" sz="1600" dirty="0">
                <a:solidFill>
                  <a:schemeClr val="dk1"/>
                </a:solidFill>
                <a:latin typeface="Gill Sans MT" pitchFamily="34" charset="0"/>
                <a:sym typeface="Helvetica" charset="0"/>
              </a:rPr>
              <a:t>                                              Mahindra World School, Chennai</a:t>
            </a:r>
          </a:p>
        </p:txBody>
      </p:sp>
      <p:sp>
        <p:nvSpPr>
          <p:cNvPr id="8" name="Rounded Rectangular Callout 7"/>
          <p:cNvSpPr/>
          <p:nvPr/>
        </p:nvSpPr>
        <p:spPr>
          <a:xfrm>
            <a:off x="395536" y="4725144"/>
            <a:ext cx="8352928" cy="1080120"/>
          </a:xfrm>
          <a:prstGeom prst="wedgeRoundRectCallout">
            <a:avLst>
              <a:gd name="adj1" fmla="val -19228"/>
              <a:gd name="adj2" fmla="val 48875"/>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Gill Sans MT" pitchFamily="34" charset="0"/>
                <a:cs typeface="Helvetica" charset="0"/>
                <a:sym typeface="Helvetica" charset="0"/>
              </a:rPr>
              <a:t>“Students &amp; teachers will greatly benefit from this module as this is an overall assessment of the child’s personality which will go a long way in enhancing skills.”</a:t>
            </a:r>
          </a:p>
          <a:p>
            <a:pPr algn="r"/>
            <a:r>
              <a:rPr lang="en-US" sz="1600" dirty="0">
                <a:latin typeface="Gill Sans MT" pitchFamily="34" charset="0"/>
                <a:cs typeface="Helvetica" charset="0"/>
                <a:sym typeface="Helvetica" charset="0"/>
              </a:rPr>
              <a:t>                                              Rita </a:t>
            </a:r>
            <a:r>
              <a:rPr lang="en-US" sz="1600" dirty="0" err="1">
                <a:latin typeface="Gill Sans MT" pitchFamily="34" charset="0"/>
                <a:cs typeface="Helvetica" charset="0"/>
                <a:sym typeface="Helvetica" charset="0"/>
              </a:rPr>
              <a:t>Chatterjee</a:t>
            </a:r>
            <a:r>
              <a:rPr lang="en-US" sz="1600" dirty="0">
                <a:latin typeface="Gill Sans MT" pitchFamily="34" charset="0"/>
                <a:cs typeface="Helvetica" charset="0"/>
                <a:sym typeface="Helvetica" charset="0"/>
              </a:rPr>
              <a:t/>
            </a:r>
            <a:br>
              <a:rPr lang="en-US" sz="1600" dirty="0">
                <a:latin typeface="Gill Sans MT" pitchFamily="34" charset="0"/>
                <a:cs typeface="Helvetica" charset="0"/>
                <a:sym typeface="Helvetica" charset="0"/>
              </a:rPr>
            </a:b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Apeejay</a:t>
            </a:r>
            <a:r>
              <a:rPr lang="en-US" sz="1600" dirty="0">
                <a:latin typeface="Gill Sans MT" pitchFamily="34" charset="0"/>
                <a:cs typeface="Helvetica" charset="0"/>
                <a:sym typeface="Helvetica" charset="0"/>
              </a:rPr>
              <a:t> School, Kolkata</a:t>
            </a:r>
          </a:p>
        </p:txBody>
      </p:sp>
      <p:sp>
        <p:nvSpPr>
          <p:cNvPr id="9" name="Rounded Rectangular Callout 8"/>
          <p:cNvSpPr/>
          <p:nvPr/>
        </p:nvSpPr>
        <p:spPr>
          <a:xfrm>
            <a:off x="389418" y="5848174"/>
            <a:ext cx="8352928" cy="1008112"/>
          </a:xfrm>
          <a:prstGeom prst="wedgeRoundRectCallout">
            <a:avLst>
              <a:gd name="adj1" fmla="val -19581"/>
              <a:gd name="adj2" fmla="val 50256"/>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“The feedback has very subtly given teachers a clear view of skills &amp; attitudes of students and will surely go a long way in motivating them.”</a:t>
            </a:r>
          </a:p>
          <a:p>
            <a:pPr lvl="4" algn="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Sunita</a:t>
            </a: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Babu</a:t>
            </a:r>
            <a:endParaRPr lang="en-US" sz="1600" dirty="0">
              <a:solidFill>
                <a:schemeClr val="dk1"/>
              </a:solidFill>
              <a:latin typeface="Gill Sans MT" pitchFamily="34" charset="0"/>
              <a:sym typeface="Helvetica" charset="0"/>
            </a:endParaRPr>
          </a:p>
          <a:p>
            <a:pPr lvl="3" algn="r"/>
            <a:r>
              <a:rPr lang="en-US" sz="1600" dirty="0">
                <a:solidFill>
                  <a:schemeClr val="dk1"/>
                </a:solidFill>
                <a:latin typeface="Gill Sans MT" pitchFamily="34" charset="0"/>
                <a:sym typeface="Helvetica" charset="0"/>
              </a:rPr>
              <a:t>                           Cambridge International School, Amritsar</a:t>
            </a:r>
          </a:p>
        </p:txBody>
      </p:sp>
    </p:spTree>
    <p:extLst>
      <p:ext uri="{BB962C8B-B14F-4D97-AF65-F5344CB8AC3E}">
        <p14:creationId xmlns:p14="http://schemas.microsoft.com/office/powerpoint/2010/main" val="160294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PRINCIPALS’ RESPONSES</a:t>
            </a:r>
          </a:p>
        </p:txBody>
      </p:sp>
      <p:sp>
        <p:nvSpPr>
          <p:cNvPr id="5" name="Rounded Rectangular Callout 4"/>
          <p:cNvSpPr/>
          <p:nvPr/>
        </p:nvSpPr>
        <p:spPr>
          <a:xfrm>
            <a:off x="395536" y="1412775"/>
            <a:ext cx="8352928" cy="1268421"/>
          </a:xfrm>
          <a:prstGeom prst="wedgeRoundRectCallout">
            <a:avLst>
              <a:gd name="adj1" fmla="val -18489"/>
              <a:gd name="adj2" fmla="val 51482"/>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“The concept behind peer assessment was very much appreciated as it gave a 360 degree approach where not only the child but peers have assessed him/her on the same indicator.”</a:t>
            </a:r>
          </a:p>
          <a:p>
            <a:pPr algn="r"/>
            <a:r>
              <a:rPr lang="en-US" sz="1600" dirty="0">
                <a:solidFill>
                  <a:schemeClr val="dk1"/>
                </a:solidFill>
                <a:latin typeface="Gill Sans MT" pitchFamily="34" charset="0"/>
                <a:cs typeface="Helvetica" charset="0"/>
                <a:sym typeface="Helvetica" charset="0"/>
              </a:rPr>
              <a:t>                                              Melvin Pereira</a:t>
            </a:r>
            <a:br>
              <a:rPr lang="en-US" sz="1600" dirty="0">
                <a:solidFill>
                  <a:schemeClr val="dk1"/>
                </a:solidFill>
                <a:latin typeface="Gill Sans MT" pitchFamily="34" charset="0"/>
                <a:cs typeface="Helvetica" charset="0"/>
                <a:sym typeface="Helvetica" charset="0"/>
              </a:rPr>
            </a:br>
            <a:r>
              <a:rPr lang="en-US" sz="1600" dirty="0">
                <a:solidFill>
                  <a:schemeClr val="dk1"/>
                </a:solidFill>
                <a:latin typeface="Gill Sans MT" pitchFamily="34" charset="0"/>
                <a:cs typeface="Helvetica" charset="0"/>
                <a:sym typeface="Helvetica" charset="0"/>
              </a:rPr>
              <a:t>                                              The Kings School, Goa</a:t>
            </a:r>
          </a:p>
        </p:txBody>
      </p:sp>
      <p:sp>
        <p:nvSpPr>
          <p:cNvPr id="6" name="Rounded Rectangular Callout 5"/>
          <p:cNvSpPr/>
          <p:nvPr/>
        </p:nvSpPr>
        <p:spPr>
          <a:xfrm>
            <a:off x="380788" y="2780928"/>
            <a:ext cx="8352928" cy="1080120"/>
          </a:xfrm>
          <a:prstGeom prst="wedgeRoundRectCallout">
            <a:avLst>
              <a:gd name="adj1" fmla="val -50102"/>
              <a:gd name="adj2" fmla="val 20580"/>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Gill Sans MT" pitchFamily="34" charset="0"/>
                <a:cs typeface="Helvetica" charset="0"/>
                <a:sym typeface="Helvetica" charset="0"/>
              </a:rPr>
              <a:t>“The tool enabled the students to relate to personal experience, self introspection, peer evaluation &amp; understanding the gap while indicating the areas of improvement.”</a:t>
            </a:r>
          </a:p>
          <a:p>
            <a:pPr lvl="4" algn="r"/>
            <a:r>
              <a:rPr lang="en-US" sz="1600" dirty="0">
                <a:latin typeface="Gill Sans MT" pitchFamily="34" charset="0"/>
                <a:sym typeface="Helvetica" charset="0"/>
              </a:rPr>
              <a:t>                           Dr. S. </a:t>
            </a:r>
            <a:r>
              <a:rPr lang="en-US" sz="1600" dirty="0" err="1">
                <a:latin typeface="Gill Sans MT" pitchFamily="34" charset="0"/>
                <a:sym typeface="Helvetica" charset="0"/>
              </a:rPr>
              <a:t>Bhavanishankar</a:t>
            </a:r>
            <a:endParaRPr lang="en-US" sz="1600" dirty="0">
              <a:latin typeface="Gill Sans MT" pitchFamily="34" charset="0"/>
              <a:sym typeface="Helvetica" charset="0"/>
            </a:endParaRPr>
          </a:p>
          <a:p>
            <a:pPr lvl="3" algn="r"/>
            <a:r>
              <a:rPr lang="en-US" sz="1600" dirty="0">
                <a:latin typeface="Gill Sans MT" pitchFamily="34" charset="0"/>
                <a:sym typeface="Helvetica" charset="0"/>
              </a:rPr>
              <a:t>                           </a:t>
            </a:r>
            <a:r>
              <a:rPr lang="en-US" sz="1600" dirty="0" err="1">
                <a:latin typeface="Gill Sans MT" pitchFamily="34" charset="0"/>
                <a:sym typeface="Helvetica" charset="0"/>
              </a:rPr>
              <a:t>Lalaji</a:t>
            </a:r>
            <a:r>
              <a:rPr lang="en-US" sz="1600" dirty="0">
                <a:latin typeface="Gill Sans MT" pitchFamily="34" charset="0"/>
                <a:sym typeface="Helvetica" charset="0"/>
              </a:rPr>
              <a:t> Omega International School, Chennai</a:t>
            </a:r>
          </a:p>
        </p:txBody>
      </p:sp>
      <p:sp>
        <p:nvSpPr>
          <p:cNvPr id="7" name="Rounded Rectangular Callout 6"/>
          <p:cNvSpPr/>
          <p:nvPr/>
        </p:nvSpPr>
        <p:spPr>
          <a:xfrm>
            <a:off x="395536" y="3977301"/>
            <a:ext cx="8352928" cy="1224136"/>
          </a:xfrm>
          <a:prstGeom prst="wedgeRoundRectCallout">
            <a:avLst>
              <a:gd name="adj1" fmla="val -20480"/>
              <a:gd name="adj2" fmla="val 51454"/>
              <a:gd name="adj3" fmla="val 16667"/>
            </a:avLst>
          </a:prstGeom>
          <a:solidFill>
            <a:schemeClr val="accent6">
              <a:lumMod val="20000"/>
              <a:lumOff val="8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dk1"/>
                </a:solidFill>
                <a:latin typeface="Gill Sans MT" pitchFamily="34" charset="0"/>
                <a:cs typeface="Helvetica" charset="0"/>
                <a:sym typeface="Helvetica" charset="0"/>
              </a:rPr>
              <a:t>“The purpose of the assessment is to help the students to know themselves &amp; to adopt right approaches and skills. It is one of the best methods to assess Life Skills.”</a:t>
            </a:r>
          </a:p>
          <a:p>
            <a:pPr lvl="4" algn="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Rashmi</a:t>
            </a:r>
            <a:r>
              <a:rPr lang="en-US" sz="1600" dirty="0">
                <a:solidFill>
                  <a:schemeClr val="dk1"/>
                </a:solidFill>
                <a:latin typeface="Gill Sans MT" pitchFamily="34" charset="0"/>
                <a:sym typeface="Helvetica" charset="0"/>
              </a:rPr>
              <a:t> </a:t>
            </a:r>
            <a:r>
              <a:rPr lang="en-US" sz="1600" dirty="0" err="1">
                <a:solidFill>
                  <a:schemeClr val="dk1"/>
                </a:solidFill>
                <a:latin typeface="Gill Sans MT" pitchFamily="34" charset="0"/>
                <a:sym typeface="Helvetica" charset="0"/>
              </a:rPr>
              <a:t>Vij</a:t>
            </a:r>
            <a:endParaRPr lang="en-US" sz="1600" dirty="0">
              <a:solidFill>
                <a:schemeClr val="dk1"/>
              </a:solidFill>
              <a:latin typeface="Gill Sans MT" pitchFamily="34" charset="0"/>
              <a:sym typeface="Helvetica" charset="0"/>
            </a:endParaRPr>
          </a:p>
          <a:p>
            <a:pPr lvl="3" algn="r"/>
            <a:r>
              <a:rPr lang="en-US" sz="1600" dirty="0">
                <a:solidFill>
                  <a:schemeClr val="dk1"/>
                </a:solidFill>
                <a:latin typeface="Gill Sans MT" pitchFamily="34" charset="0"/>
                <a:sym typeface="Helvetica" charset="0"/>
              </a:rPr>
              <a:t>                                              Police DAV School, Jalandhar</a:t>
            </a:r>
          </a:p>
        </p:txBody>
      </p:sp>
      <p:sp>
        <p:nvSpPr>
          <p:cNvPr id="8" name="Rounded Rectangular Callout 7"/>
          <p:cNvSpPr/>
          <p:nvPr/>
        </p:nvSpPr>
        <p:spPr>
          <a:xfrm>
            <a:off x="395536" y="5301208"/>
            <a:ext cx="8352928" cy="1368152"/>
          </a:xfrm>
          <a:prstGeom prst="wedgeRoundRectCallout">
            <a:avLst>
              <a:gd name="adj1" fmla="val -19092"/>
              <a:gd name="adj2" fmla="val 50668"/>
              <a:gd name="adj3" fmla="val 16667"/>
            </a:avLst>
          </a:prstGeom>
          <a:solidFill>
            <a:schemeClr val="accent4">
              <a:lumMod val="20000"/>
              <a:lumOff val="80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Gill Sans MT" pitchFamily="34" charset="0"/>
                <a:cs typeface="Helvetica" charset="0"/>
                <a:sym typeface="Helvetica" charset="0"/>
              </a:rPr>
              <a:t>“The entire activity is a unique experience &amp; supports interaction among students &amp; teachers providing each child with the opportunity for self assessment &amp; for the teachers to be a non-judgmental friend, philosopher and mentor.”</a:t>
            </a:r>
          </a:p>
          <a:p>
            <a:pPr algn="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Meenu</a:t>
            </a: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Goswami</a:t>
            </a:r>
            <a:r>
              <a:rPr lang="en-US" sz="1600" dirty="0">
                <a:latin typeface="Gill Sans MT" pitchFamily="34" charset="0"/>
                <a:cs typeface="Helvetica" charset="0"/>
                <a:sym typeface="Helvetica" charset="0"/>
              </a:rPr>
              <a:t/>
            </a:r>
            <a:br>
              <a:rPr lang="en-US" sz="1600" dirty="0">
                <a:latin typeface="Gill Sans MT" pitchFamily="34" charset="0"/>
                <a:cs typeface="Helvetica" charset="0"/>
                <a:sym typeface="Helvetica" charset="0"/>
              </a:rPr>
            </a:b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Bal</a:t>
            </a:r>
            <a:r>
              <a:rPr lang="en-US" sz="1600" dirty="0">
                <a:latin typeface="Gill Sans MT" pitchFamily="34" charset="0"/>
                <a:cs typeface="Helvetica" charset="0"/>
                <a:sym typeface="Helvetica" charset="0"/>
              </a:rPr>
              <a:t> </a:t>
            </a:r>
            <a:r>
              <a:rPr lang="en-US" sz="1600" dirty="0" err="1">
                <a:latin typeface="Gill Sans MT" pitchFamily="34" charset="0"/>
                <a:cs typeface="Helvetica" charset="0"/>
                <a:sym typeface="Helvetica" charset="0"/>
              </a:rPr>
              <a:t>Bharti</a:t>
            </a:r>
            <a:r>
              <a:rPr lang="en-US" sz="1600" dirty="0">
                <a:latin typeface="Gill Sans MT" pitchFamily="34" charset="0"/>
                <a:cs typeface="Helvetica" charset="0"/>
                <a:sym typeface="Helvetica" charset="0"/>
              </a:rPr>
              <a:t> Public School, Delhi</a:t>
            </a:r>
          </a:p>
        </p:txBody>
      </p:sp>
    </p:spTree>
    <p:extLst>
      <p:ext uri="{BB962C8B-B14F-4D97-AF65-F5344CB8AC3E}">
        <p14:creationId xmlns:p14="http://schemas.microsoft.com/office/powerpoint/2010/main" val="457237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descr="shift 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4" y="816620"/>
            <a:ext cx="4156075" cy="1892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60"/>
          <p:cNvGrpSpPr>
            <a:grpSpLocks/>
          </p:cNvGrpSpPr>
          <p:nvPr/>
        </p:nvGrpSpPr>
        <p:grpSpPr bwMode="auto">
          <a:xfrm>
            <a:off x="3117849" y="3954115"/>
            <a:ext cx="5929313" cy="2608263"/>
            <a:chOff x="1974" y="1726"/>
            <a:chExt cx="3735" cy="1643"/>
          </a:xfrm>
        </p:grpSpPr>
        <p:pic>
          <p:nvPicPr>
            <p:cNvPr id="6" name="Picture 33" descr="shift 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 y="1726"/>
              <a:ext cx="3674" cy="16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3"/>
            <p:cNvSpPr txBox="1">
              <a:spLocks noChangeArrowheads="1"/>
            </p:cNvSpPr>
            <p:nvPr/>
          </p:nvSpPr>
          <p:spPr bwMode="auto">
            <a:xfrm>
              <a:off x="5183" y="2969"/>
              <a:ext cx="526"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dirty="0">
                  <a:solidFill>
                    <a:srgbClr val="292929"/>
                  </a:solidFill>
                  <a:latin typeface="Verdana" charset="0"/>
                </a:rPr>
                <a:t>Experts</a:t>
              </a:r>
            </a:p>
          </p:txBody>
        </p:sp>
        <p:sp>
          <p:nvSpPr>
            <p:cNvPr id="8" name="Text Box 44"/>
            <p:cNvSpPr txBox="1">
              <a:spLocks noChangeArrowheads="1"/>
            </p:cNvSpPr>
            <p:nvPr/>
          </p:nvSpPr>
          <p:spPr bwMode="auto">
            <a:xfrm>
              <a:off x="4335" y="3161"/>
              <a:ext cx="568"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a:solidFill>
                    <a:srgbClr val="292929"/>
                  </a:solidFill>
                  <a:latin typeface="Verdana" charset="0"/>
                </a:rPr>
                <a:t>Internet</a:t>
              </a:r>
            </a:p>
          </p:txBody>
        </p:sp>
        <p:sp>
          <p:nvSpPr>
            <p:cNvPr id="9" name="Text Box 45"/>
            <p:cNvSpPr txBox="1">
              <a:spLocks noChangeArrowheads="1"/>
            </p:cNvSpPr>
            <p:nvPr/>
          </p:nvSpPr>
          <p:spPr bwMode="auto">
            <a:xfrm>
              <a:off x="3999" y="1776"/>
              <a:ext cx="1110" cy="242"/>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55000"/>
                </a:lnSpc>
                <a:spcBef>
                  <a:spcPct val="50000"/>
                </a:spcBef>
              </a:pPr>
              <a:r>
                <a:rPr lang="en-US" sz="1200" b="1">
                  <a:solidFill>
                    <a:srgbClr val="292929"/>
                  </a:solidFill>
                  <a:latin typeface="Verdana" charset="0"/>
                </a:rPr>
                <a:t>Other Schools</a:t>
              </a:r>
            </a:p>
            <a:p>
              <a:pPr algn="ctr" eaLnBrk="0" hangingPunct="0">
                <a:lnSpc>
                  <a:spcPct val="55000"/>
                </a:lnSpc>
                <a:spcBef>
                  <a:spcPct val="50000"/>
                </a:spcBef>
              </a:pPr>
              <a:r>
                <a:rPr lang="en-US" sz="1200" b="1">
                  <a:solidFill>
                    <a:srgbClr val="292929"/>
                  </a:solidFill>
                  <a:latin typeface="Verdana" charset="0"/>
                </a:rPr>
                <a:t>And Organizations</a:t>
              </a:r>
            </a:p>
          </p:txBody>
        </p:sp>
        <p:sp>
          <p:nvSpPr>
            <p:cNvPr id="10" name="Text Box 46"/>
            <p:cNvSpPr txBox="1">
              <a:spLocks noChangeArrowheads="1"/>
            </p:cNvSpPr>
            <p:nvPr/>
          </p:nvSpPr>
          <p:spPr bwMode="auto">
            <a:xfrm>
              <a:off x="4999" y="2109"/>
              <a:ext cx="499"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a:solidFill>
                    <a:srgbClr val="292929"/>
                  </a:solidFill>
                  <a:latin typeface="Verdana" charset="0"/>
                </a:rPr>
                <a:t>Library</a:t>
              </a:r>
            </a:p>
          </p:txBody>
        </p:sp>
        <p:sp>
          <p:nvSpPr>
            <p:cNvPr id="11" name="Text Box 48"/>
            <p:cNvSpPr txBox="1">
              <a:spLocks noChangeArrowheads="1"/>
            </p:cNvSpPr>
            <p:nvPr/>
          </p:nvSpPr>
          <p:spPr bwMode="auto">
            <a:xfrm>
              <a:off x="3383" y="3221"/>
              <a:ext cx="441"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a:solidFill>
                    <a:srgbClr val="292929"/>
                  </a:solidFill>
                  <a:latin typeface="Verdana" charset="0"/>
                </a:rPr>
                <a:t>Portal</a:t>
              </a:r>
            </a:p>
          </p:txBody>
        </p:sp>
        <p:sp>
          <p:nvSpPr>
            <p:cNvPr id="12" name="Text Box 49"/>
            <p:cNvSpPr txBox="1">
              <a:spLocks noChangeArrowheads="1"/>
            </p:cNvSpPr>
            <p:nvPr/>
          </p:nvSpPr>
          <p:spPr bwMode="auto">
            <a:xfrm>
              <a:off x="2181" y="3100"/>
              <a:ext cx="834" cy="253"/>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55000"/>
                </a:lnSpc>
                <a:spcBef>
                  <a:spcPct val="50000"/>
                </a:spcBef>
              </a:pPr>
              <a:r>
                <a:rPr lang="en-US" sz="1200" b="1" dirty="0" smtClean="0">
                  <a:solidFill>
                    <a:srgbClr val="292929"/>
                  </a:solidFill>
                  <a:latin typeface="Verdana" charset="0"/>
                </a:rPr>
                <a:t>Learning</a:t>
              </a:r>
              <a:endParaRPr lang="en-US" sz="1200" b="1" dirty="0">
                <a:solidFill>
                  <a:srgbClr val="292929"/>
                </a:solidFill>
                <a:latin typeface="Verdana" charset="0"/>
              </a:endParaRPr>
            </a:p>
            <a:p>
              <a:pPr algn="ctr" eaLnBrk="0" hangingPunct="0">
                <a:lnSpc>
                  <a:spcPct val="55000"/>
                </a:lnSpc>
                <a:spcBef>
                  <a:spcPct val="50000"/>
                </a:spcBef>
              </a:pPr>
              <a:r>
                <a:rPr lang="en-US" sz="1200" b="1" dirty="0">
                  <a:solidFill>
                    <a:srgbClr val="292929"/>
                  </a:solidFill>
                  <a:latin typeface="Verdana" charset="0"/>
                </a:rPr>
                <a:t>Communities</a:t>
              </a:r>
            </a:p>
          </p:txBody>
        </p:sp>
        <p:sp>
          <p:nvSpPr>
            <p:cNvPr id="13" name="Text Box 50"/>
            <p:cNvSpPr txBox="1">
              <a:spLocks noChangeArrowheads="1"/>
            </p:cNvSpPr>
            <p:nvPr/>
          </p:nvSpPr>
          <p:spPr bwMode="auto">
            <a:xfrm>
              <a:off x="2241" y="2105"/>
              <a:ext cx="396"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dirty="0">
                  <a:solidFill>
                    <a:srgbClr val="292929"/>
                  </a:solidFill>
                  <a:latin typeface="Verdana" charset="0"/>
                </a:rPr>
                <a:t>Class</a:t>
              </a:r>
            </a:p>
          </p:txBody>
        </p:sp>
        <p:sp>
          <p:nvSpPr>
            <p:cNvPr id="14" name="Text Box 51"/>
            <p:cNvSpPr txBox="1">
              <a:spLocks noChangeArrowheads="1"/>
            </p:cNvSpPr>
            <p:nvPr/>
          </p:nvSpPr>
          <p:spPr bwMode="auto">
            <a:xfrm>
              <a:off x="3231" y="1797"/>
              <a:ext cx="667" cy="144"/>
            </a:xfrm>
            <a:prstGeom prst="rect">
              <a:avLst/>
            </a:prstGeom>
            <a:noFill/>
            <a:ln>
              <a:noFill/>
            </a:ln>
            <a:effectLst/>
            <a:extLst>
              <a:ext uri="{909E8E84-426E-40DD-AFC4-6F175D3DCCD1}">
                <a14:hiddenFill xmlns:a14="http://schemas.microsoft.com/office/drawing/2010/main">
                  <a:solidFill>
                    <a:srgbClr val="087EB9"/>
                  </a:solidFill>
                </a14:hiddenFill>
              </a:ext>
              <a:ext uri="{91240B29-F687-4F45-9708-019B960494DF}">
                <a14:hiddenLine xmlns:a14="http://schemas.microsoft.com/office/drawing/2010/main" w="22225">
                  <a:solidFill>
                    <a:srgbClr val="29292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75000"/>
                </a:lnSpc>
                <a:spcBef>
                  <a:spcPct val="50000"/>
                </a:spcBef>
              </a:pPr>
              <a:r>
                <a:rPr lang="en-US" sz="1200" b="1">
                  <a:solidFill>
                    <a:srgbClr val="292929"/>
                  </a:solidFill>
                  <a:latin typeface="Verdana" charset="0"/>
                </a:rPr>
                <a:t>Instructor</a:t>
              </a:r>
            </a:p>
          </p:txBody>
        </p:sp>
      </p:grpSp>
      <p:sp>
        <p:nvSpPr>
          <p:cNvPr id="25" name="Cloud Callout 24"/>
          <p:cNvSpPr/>
          <p:nvPr/>
        </p:nvSpPr>
        <p:spPr>
          <a:xfrm>
            <a:off x="3157512" y="260648"/>
            <a:ext cx="3214688" cy="1152128"/>
          </a:xfrm>
          <a:prstGeom prst="cloudCallout">
            <a:avLst>
              <a:gd name="adj1" fmla="val -42416"/>
              <a:gd name="adj2" fmla="val 54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icrosoft PhagsPa" pitchFamily="34" charset="0"/>
                <a:ea typeface="Verdana" panose="020B0604030504040204" pitchFamily="34" charset="0"/>
                <a:cs typeface="Verdana" panose="020B0604030504040204" pitchFamily="34" charset="0"/>
              </a:rPr>
              <a:t>Teacher directed / Classroom Centric</a:t>
            </a:r>
            <a:endParaRPr lang="en-IN" b="1" dirty="0">
              <a:latin typeface="Microsoft PhagsPa" pitchFamily="34" charset="0"/>
              <a:ea typeface="Verdana" panose="020B0604030504040204" pitchFamily="34" charset="0"/>
              <a:cs typeface="Verdana" panose="020B0604030504040204" pitchFamily="34" charset="0"/>
            </a:endParaRPr>
          </a:p>
        </p:txBody>
      </p:sp>
      <p:sp>
        <p:nvSpPr>
          <p:cNvPr id="26" name="Cloud Callout 25"/>
          <p:cNvSpPr/>
          <p:nvPr/>
        </p:nvSpPr>
        <p:spPr>
          <a:xfrm>
            <a:off x="5113337" y="2708920"/>
            <a:ext cx="3777009" cy="1036464"/>
          </a:xfrm>
          <a:prstGeom prst="cloudCallout">
            <a:avLst>
              <a:gd name="adj1" fmla="val 26813"/>
              <a:gd name="adj2" fmla="val 7460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Microsoft PhagsPa" pitchFamily="34" charset="0"/>
                <a:ea typeface="Verdana" panose="020B0604030504040204" pitchFamily="34" charset="0"/>
                <a:cs typeface="Verdana" panose="020B0604030504040204" pitchFamily="34" charset="0"/>
              </a:rPr>
              <a:t>Learner </a:t>
            </a:r>
            <a:r>
              <a:rPr lang="en-US" b="1" dirty="0" err="1">
                <a:latin typeface="Microsoft PhagsPa" pitchFamily="34" charset="0"/>
                <a:ea typeface="Verdana" panose="020B0604030504040204" pitchFamily="34" charset="0"/>
                <a:cs typeface="Verdana" panose="020B0604030504040204" pitchFamily="34" charset="0"/>
              </a:rPr>
              <a:t>centred</a:t>
            </a:r>
            <a:r>
              <a:rPr lang="en-US" b="1" dirty="0">
                <a:latin typeface="Microsoft PhagsPa" pitchFamily="34" charset="0"/>
                <a:ea typeface="Verdana" panose="020B0604030504040204" pitchFamily="34" charset="0"/>
                <a:cs typeface="Verdana" panose="020B0604030504040204" pitchFamily="34" charset="0"/>
              </a:rPr>
              <a:t>/ Community oriented</a:t>
            </a:r>
            <a:endParaRPr lang="en-IN" b="1" dirty="0">
              <a:latin typeface="Microsoft PhagsPa" pitchFamily="34" charset="0"/>
              <a:ea typeface="Verdana" panose="020B0604030504040204" pitchFamily="34" charset="0"/>
              <a:cs typeface="Verdana" panose="020B0604030504040204" pitchFamily="34" charset="0"/>
            </a:endParaRPr>
          </a:p>
        </p:txBody>
      </p:sp>
      <p:sp>
        <p:nvSpPr>
          <p:cNvPr id="27" name="Right Arrow 26"/>
          <p:cNvSpPr/>
          <p:nvPr/>
        </p:nvSpPr>
        <p:spPr>
          <a:xfrm rot="3567682">
            <a:off x="2478953" y="3165942"/>
            <a:ext cx="1965505" cy="486019"/>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58748605"/>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Helvetica" charset="0"/>
                <a:sym typeface="Helvetica" charset="0"/>
              </a:rPr>
              <a:t>TEACHER’S </a:t>
            </a:r>
            <a:r>
              <a:rPr lang="en-US" sz="3600" dirty="0">
                <a:cs typeface="Helvetica" charset="0"/>
                <a:sym typeface="Helvetica" charset="0"/>
              </a:rPr>
              <a:t>FEEDBACK</a:t>
            </a:r>
            <a:endParaRPr lang="en-IN" sz="3600" dirty="0"/>
          </a:p>
        </p:txBody>
      </p:sp>
      <p:pic>
        <p:nvPicPr>
          <p:cNvPr id="5" name="Picture 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7504" y="1297865"/>
            <a:ext cx="8856984" cy="5443503"/>
          </a:xfrm>
          <a:prstGeom prst="rect">
            <a:avLst/>
          </a:prstGeom>
          <a:ln w="127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77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LIFE SKILLS ASSESSMENT</a:t>
            </a:r>
            <a:br>
              <a:rPr lang="en-IN" dirty="0" smtClean="0"/>
            </a:br>
            <a:r>
              <a:rPr lang="en-IN" dirty="0" smtClean="0"/>
              <a:t>(all schools)</a:t>
            </a:r>
            <a:endParaRPr lang="en-IN"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098477"/>
            <a:ext cx="3049983" cy="2671093"/>
          </a:xfrm>
          <a:prstGeom prst="rect">
            <a:avLst/>
          </a:prstGeom>
          <a:ln w="127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471" y="2094012"/>
            <a:ext cx="3070697" cy="2669977"/>
          </a:xfrm>
          <a:prstGeom prst="rect">
            <a:avLst/>
          </a:prstGeom>
          <a:ln w="127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699" y="2097361"/>
            <a:ext cx="3071813" cy="2672209"/>
          </a:xfrm>
          <a:prstGeom prst="rect">
            <a:avLst/>
          </a:prstGeom>
          <a:ln w="127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0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5536" y="1772816"/>
            <a:ext cx="8424936" cy="367240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2800" b="1" dirty="0" smtClean="0">
                <a:latin typeface="Castellar" pitchFamily="18" charset="0"/>
              </a:rPr>
              <a:t>NEED OF THE HOUR IS </a:t>
            </a:r>
          </a:p>
          <a:p>
            <a:pPr algn="ctr"/>
            <a:r>
              <a:rPr lang="en-IN" sz="2800" b="1" dirty="0" smtClean="0">
                <a:latin typeface="Castellar" pitchFamily="18" charset="0"/>
              </a:rPr>
              <a:t>TO HAVE A </a:t>
            </a:r>
          </a:p>
          <a:p>
            <a:pPr algn="ctr"/>
            <a:r>
              <a:rPr lang="en-IN" sz="2800" b="1" dirty="0" smtClean="0">
                <a:solidFill>
                  <a:srgbClr val="002060"/>
                </a:solidFill>
                <a:latin typeface="Castellar" pitchFamily="18" charset="0"/>
              </a:rPr>
              <a:t>COMPREHENSIVE</a:t>
            </a:r>
            <a:r>
              <a:rPr lang="en-IN" sz="2800" b="1" dirty="0" smtClean="0">
                <a:latin typeface="Castellar" pitchFamily="18" charset="0"/>
              </a:rPr>
              <a:t>, </a:t>
            </a:r>
            <a:r>
              <a:rPr lang="en-IN" sz="2800" b="1" dirty="0" smtClean="0">
                <a:solidFill>
                  <a:schemeClr val="bg2">
                    <a:lumMod val="10000"/>
                  </a:schemeClr>
                </a:solidFill>
                <a:latin typeface="Castellar" pitchFamily="18" charset="0"/>
              </a:rPr>
              <a:t>COHERENT</a:t>
            </a:r>
            <a:r>
              <a:rPr lang="en-IN" sz="2800" b="1" dirty="0" smtClean="0">
                <a:latin typeface="Castellar" pitchFamily="18" charset="0"/>
              </a:rPr>
              <a:t> AND </a:t>
            </a:r>
            <a:r>
              <a:rPr lang="en-IN" sz="2800" b="1" dirty="0" smtClean="0">
                <a:solidFill>
                  <a:srgbClr val="003300"/>
                </a:solidFill>
                <a:latin typeface="Castellar" pitchFamily="18" charset="0"/>
              </a:rPr>
              <a:t>CONTINUOUS</a:t>
            </a:r>
            <a:r>
              <a:rPr lang="en-IN" sz="2800" b="1" dirty="0" smtClean="0">
                <a:latin typeface="Castellar" pitchFamily="18" charset="0"/>
              </a:rPr>
              <a:t> ASSESSMENT SYSTEM...</a:t>
            </a:r>
            <a:endParaRPr lang="en-IN" sz="2800" b="1" dirty="0">
              <a:latin typeface="Castellar" pitchFamily="18" charset="0"/>
            </a:endParaRPr>
          </a:p>
        </p:txBody>
      </p:sp>
    </p:spTree>
    <p:extLst>
      <p:ext uri="{BB962C8B-B14F-4D97-AF65-F5344CB8AC3E}">
        <p14:creationId xmlns:p14="http://schemas.microsoft.com/office/powerpoint/2010/main" val="3106448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348880"/>
            <a:ext cx="7272808" cy="1143000"/>
          </a:xfrm>
        </p:spPr>
        <p:txBody>
          <a:bodyPr>
            <a:noAutofit/>
          </a:bodyPr>
          <a:lstStyle/>
          <a:p>
            <a:r>
              <a:rPr lang="en-IN" sz="8000" dirty="0" smtClean="0">
                <a:solidFill>
                  <a:srgbClr val="660033"/>
                </a:solidFill>
                <a:latin typeface="Viner Hand ITC" pitchFamily="66" charset="0"/>
              </a:rPr>
              <a:t>T</a:t>
            </a:r>
            <a:r>
              <a:rPr lang="en-IN" sz="5400" dirty="0" smtClean="0">
                <a:solidFill>
                  <a:srgbClr val="660033"/>
                </a:solidFill>
                <a:latin typeface="Viner Hand ITC" pitchFamily="66" charset="0"/>
              </a:rPr>
              <a:t>HANK </a:t>
            </a:r>
            <a:r>
              <a:rPr lang="en-IN" sz="8000" dirty="0" smtClean="0">
                <a:solidFill>
                  <a:srgbClr val="660033"/>
                </a:solidFill>
                <a:latin typeface="Viner Hand ITC" pitchFamily="66" charset="0"/>
              </a:rPr>
              <a:t>Y</a:t>
            </a:r>
            <a:r>
              <a:rPr lang="en-IN" sz="5400" dirty="0" smtClean="0">
                <a:solidFill>
                  <a:srgbClr val="660033"/>
                </a:solidFill>
                <a:latin typeface="Viner Hand ITC" pitchFamily="66" charset="0"/>
              </a:rPr>
              <a:t>OU</a:t>
            </a:r>
            <a:r>
              <a:rPr lang="en-IN" sz="8000" dirty="0" smtClean="0">
                <a:solidFill>
                  <a:srgbClr val="660033"/>
                </a:solidFill>
                <a:latin typeface="Viner Hand ITC" pitchFamily="66" charset="0"/>
              </a:rPr>
              <a:t>!</a:t>
            </a:r>
            <a:endParaRPr lang="en-IN" sz="8000" dirty="0">
              <a:solidFill>
                <a:srgbClr val="660033"/>
              </a:solidFill>
              <a:latin typeface="Viner Hand ITC" pitchFamily="66" charset="0"/>
            </a:endParaRPr>
          </a:p>
        </p:txBody>
      </p:sp>
    </p:spTree>
    <p:extLst>
      <p:ext uri="{BB962C8B-B14F-4D97-AF65-F5344CB8AC3E}">
        <p14:creationId xmlns:p14="http://schemas.microsoft.com/office/powerpoint/2010/main" val="137425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heviewspaper.net/wp-content/uploads/2007/09/classro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616" b="21730"/>
          <a:stretch/>
        </p:blipFill>
        <p:spPr bwMode="auto">
          <a:xfrm>
            <a:off x="495565" y="1052737"/>
            <a:ext cx="3930645"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http://lh5.ggpht.com/_khNfKHcZEo0/TQO08zMazGI/AAAAAAAAAIM/B1n1fYkUlSw/7%20Group%20activity%20in%20class.%20Making%20models%20and%20then%20giving%20presentations%20aid%20in%20cementing%20one's%20learning..JPG?imgmax=640"/>
          <p:cNvPicPr>
            <a:picLocks noChangeAspect="1" noChangeArrowheads="1"/>
          </p:cNvPicPr>
          <p:nvPr/>
        </p:nvPicPr>
        <p:blipFill>
          <a:blip r:embed="rId3" cstate="print"/>
          <a:srcRect/>
          <a:stretch>
            <a:fillRect/>
          </a:stretch>
        </p:blipFill>
        <p:spPr bwMode="auto">
          <a:xfrm>
            <a:off x="4571999" y="1052737"/>
            <a:ext cx="4032449"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556481" y="5767548"/>
            <a:ext cx="1944216" cy="584775"/>
          </a:xfrm>
          <a:prstGeom prst="rect">
            <a:avLst/>
          </a:prstGeom>
          <a:noFill/>
        </p:spPr>
        <p:txBody>
          <a:bodyPr wrap="square" rtlCol="0">
            <a:spAutoFit/>
          </a:bodyPr>
          <a:lstStyle/>
          <a:p>
            <a:r>
              <a:rPr lang="en-IN" sz="3200" b="1" dirty="0" smtClean="0">
                <a:solidFill>
                  <a:srgbClr val="7030A0"/>
                </a:solidFill>
                <a:latin typeface="Blue Highway Linocut" pitchFamily="2" charset="0"/>
              </a:rPr>
              <a:t>Knowledge</a:t>
            </a:r>
            <a:endParaRPr lang="en-IN" sz="3200" b="1" dirty="0">
              <a:solidFill>
                <a:srgbClr val="7030A0"/>
              </a:solidFill>
              <a:latin typeface="Blue Highway Linocut" pitchFamily="2" charset="0"/>
            </a:endParaRPr>
          </a:p>
        </p:txBody>
      </p:sp>
      <p:sp>
        <p:nvSpPr>
          <p:cNvPr id="7" name="TextBox 6"/>
          <p:cNvSpPr txBox="1"/>
          <p:nvPr/>
        </p:nvSpPr>
        <p:spPr>
          <a:xfrm>
            <a:off x="1875117" y="5131563"/>
            <a:ext cx="1171539" cy="584775"/>
          </a:xfrm>
          <a:prstGeom prst="rect">
            <a:avLst/>
          </a:prstGeom>
          <a:noFill/>
        </p:spPr>
        <p:txBody>
          <a:bodyPr wrap="none" rtlCol="0">
            <a:spAutoFit/>
          </a:bodyPr>
          <a:lstStyle/>
          <a:p>
            <a:r>
              <a:rPr lang="en-IN" sz="3200" b="1" dirty="0" smtClean="0">
                <a:solidFill>
                  <a:srgbClr val="C00000"/>
                </a:solidFill>
                <a:latin typeface="Blue Highway Linocut" pitchFamily="2" charset="0"/>
              </a:rPr>
              <a:t>Theory</a:t>
            </a:r>
            <a:endParaRPr lang="en-IN" sz="3200" b="1" dirty="0">
              <a:solidFill>
                <a:srgbClr val="C00000"/>
              </a:solidFill>
              <a:latin typeface="Blue Highway Linocut" pitchFamily="2" charset="0"/>
            </a:endParaRPr>
          </a:p>
        </p:txBody>
      </p:sp>
      <p:sp>
        <p:nvSpPr>
          <p:cNvPr id="8" name="TextBox 7"/>
          <p:cNvSpPr txBox="1"/>
          <p:nvPr/>
        </p:nvSpPr>
        <p:spPr>
          <a:xfrm>
            <a:off x="1255221" y="4546789"/>
            <a:ext cx="2546737" cy="584775"/>
          </a:xfrm>
          <a:prstGeom prst="rect">
            <a:avLst/>
          </a:prstGeom>
          <a:noFill/>
        </p:spPr>
        <p:txBody>
          <a:bodyPr wrap="square" rtlCol="0">
            <a:spAutoFit/>
          </a:bodyPr>
          <a:lstStyle/>
          <a:p>
            <a:r>
              <a:rPr lang="en-IN" sz="3200" b="1" dirty="0" smtClean="0">
                <a:solidFill>
                  <a:srgbClr val="003399"/>
                </a:solidFill>
                <a:latin typeface="Blue Highway Linocut" pitchFamily="2" charset="0"/>
              </a:rPr>
              <a:t>Individual Focus</a:t>
            </a:r>
            <a:endParaRPr lang="en-IN" sz="3200" b="1" dirty="0">
              <a:solidFill>
                <a:srgbClr val="003399"/>
              </a:solidFill>
              <a:latin typeface="Blue Highway Linocut" pitchFamily="2" charset="0"/>
            </a:endParaRPr>
          </a:p>
        </p:txBody>
      </p:sp>
      <p:sp>
        <p:nvSpPr>
          <p:cNvPr id="9" name="TextBox 8"/>
          <p:cNvSpPr txBox="1"/>
          <p:nvPr/>
        </p:nvSpPr>
        <p:spPr>
          <a:xfrm>
            <a:off x="6055191" y="5772708"/>
            <a:ext cx="922047" cy="584775"/>
          </a:xfrm>
          <a:prstGeom prst="rect">
            <a:avLst/>
          </a:prstGeom>
          <a:noFill/>
        </p:spPr>
        <p:txBody>
          <a:bodyPr wrap="none" rtlCol="0">
            <a:spAutoFit/>
          </a:bodyPr>
          <a:lstStyle/>
          <a:p>
            <a:r>
              <a:rPr lang="en-IN" sz="3200" b="1" dirty="0" smtClean="0">
                <a:solidFill>
                  <a:srgbClr val="7030A0"/>
                </a:solidFill>
                <a:latin typeface="Blue Highway Linocut" pitchFamily="2" charset="0"/>
              </a:rPr>
              <a:t>Skills</a:t>
            </a:r>
            <a:endParaRPr lang="en-IN" sz="3200" b="1" dirty="0">
              <a:solidFill>
                <a:srgbClr val="7030A0"/>
              </a:solidFill>
              <a:latin typeface="Blue Highway Linocut" pitchFamily="2" charset="0"/>
            </a:endParaRPr>
          </a:p>
        </p:txBody>
      </p:sp>
      <p:sp>
        <p:nvSpPr>
          <p:cNvPr id="10" name="TextBox 9"/>
          <p:cNvSpPr txBox="1"/>
          <p:nvPr/>
        </p:nvSpPr>
        <p:spPr>
          <a:xfrm>
            <a:off x="5846255" y="5131564"/>
            <a:ext cx="1339919" cy="584775"/>
          </a:xfrm>
          <a:prstGeom prst="rect">
            <a:avLst/>
          </a:prstGeom>
          <a:noFill/>
        </p:spPr>
        <p:txBody>
          <a:bodyPr wrap="none" rtlCol="0">
            <a:spAutoFit/>
          </a:bodyPr>
          <a:lstStyle/>
          <a:p>
            <a:r>
              <a:rPr lang="en-IN" sz="3200" b="1" dirty="0" smtClean="0">
                <a:solidFill>
                  <a:srgbClr val="C00000"/>
                </a:solidFill>
                <a:latin typeface="Blue Highway Linocut" pitchFamily="2" charset="0"/>
              </a:rPr>
              <a:t>Practice</a:t>
            </a:r>
            <a:endParaRPr lang="en-IN" sz="3200" b="1" dirty="0">
              <a:solidFill>
                <a:srgbClr val="C00000"/>
              </a:solidFill>
              <a:latin typeface="Blue Highway Linocut" pitchFamily="2" charset="0"/>
            </a:endParaRPr>
          </a:p>
        </p:txBody>
      </p:sp>
      <p:sp>
        <p:nvSpPr>
          <p:cNvPr id="11" name="TextBox 10"/>
          <p:cNvSpPr txBox="1"/>
          <p:nvPr/>
        </p:nvSpPr>
        <p:spPr>
          <a:xfrm>
            <a:off x="4807790" y="4546788"/>
            <a:ext cx="3636180" cy="584775"/>
          </a:xfrm>
          <a:prstGeom prst="rect">
            <a:avLst/>
          </a:prstGeom>
          <a:noFill/>
        </p:spPr>
        <p:txBody>
          <a:bodyPr wrap="square" rtlCol="0">
            <a:spAutoFit/>
          </a:bodyPr>
          <a:lstStyle/>
          <a:p>
            <a:pPr algn="ctr"/>
            <a:r>
              <a:rPr lang="en-IN" sz="3200" b="1" dirty="0" smtClean="0">
                <a:solidFill>
                  <a:srgbClr val="003399"/>
                </a:solidFill>
                <a:latin typeface="Blue Highway Linocut" pitchFamily="2" charset="0"/>
              </a:rPr>
              <a:t>Collaborative work</a:t>
            </a:r>
            <a:endParaRPr lang="en-IN" sz="3200" b="1" dirty="0">
              <a:solidFill>
                <a:srgbClr val="003399"/>
              </a:solidFill>
              <a:latin typeface="Blue Highway Linocut" pitchFamily="2" charset="0"/>
            </a:endParaRPr>
          </a:p>
        </p:txBody>
      </p:sp>
      <p:sp>
        <p:nvSpPr>
          <p:cNvPr id="12" name="Right Arrow 11"/>
          <p:cNvSpPr/>
          <p:nvPr/>
        </p:nvSpPr>
        <p:spPr>
          <a:xfrm>
            <a:off x="3801958" y="5296852"/>
            <a:ext cx="1490122" cy="43640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98254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348880"/>
            <a:ext cx="7272808" cy="1143000"/>
          </a:xfrm>
        </p:spPr>
        <p:txBody>
          <a:bodyPr>
            <a:noAutofit/>
          </a:bodyPr>
          <a:lstStyle/>
          <a:p>
            <a:r>
              <a:rPr lang="en-IN" sz="4400" dirty="0" smtClean="0">
                <a:effectLst>
                  <a:outerShdw blurRad="38100" dist="38100" dir="2700000" algn="tl">
                    <a:srgbClr val="000000">
                      <a:alpha val="43137"/>
                    </a:srgbClr>
                  </a:outerShdw>
                </a:effectLst>
              </a:rPr>
              <a:t>A GLIMPSE OF THE RESULTS SO FAR...</a:t>
            </a:r>
            <a:endParaRPr lang="en-IN"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324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ANALYSIS OF RESULTS</a:t>
            </a:r>
            <a:endParaRPr lang="en-IN" dirty="0"/>
          </a:p>
        </p:txBody>
      </p:sp>
      <p:sp>
        <p:nvSpPr>
          <p:cNvPr id="3" name="Content Placeholder 2"/>
          <p:cNvSpPr>
            <a:spLocks noGrp="1"/>
          </p:cNvSpPr>
          <p:nvPr>
            <p:ph idx="1"/>
          </p:nvPr>
        </p:nvSpPr>
        <p:spPr>
          <a:xfrm>
            <a:off x="323528" y="5949280"/>
            <a:ext cx="8496944" cy="936104"/>
          </a:xfrm>
        </p:spPr>
        <p:txBody>
          <a:bodyPr>
            <a:noAutofit/>
          </a:bodyPr>
          <a:lstStyle/>
          <a:p>
            <a:pPr marL="171450" indent="-171450" algn="just"/>
            <a:r>
              <a:rPr lang="en-IN" sz="1500" dirty="0" smtClean="0"/>
              <a:t>The Pass % for Class XII has increased from </a:t>
            </a:r>
            <a:r>
              <a:rPr lang="en-IN" sz="1500" b="1" dirty="0" smtClean="0">
                <a:solidFill>
                  <a:srgbClr val="7030A0"/>
                </a:solidFill>
              </a:rPr>
              <a:t>80.99% in 2009</a:t>
            </a:r>
            <a:r>
              <a:rPr lang="en-IN" sz="1500" b="1" baseline="0" dirty="0" smtClean="0">
                <a:solidFill>
                  <a:srgbClr val="7030A0"/>
                </a:solidFill>
              </a:rPr>
              <a:t> to 82.10% in 2013 </a:t>
            </a:r>
            <a:r>
              <a:rPr lang="en-IN" sz="1500" baseline="0" dirty="0" smtClean="0"/>
              <a:t>(highest in past 5 years)</a:t>
            </a:r>
          </a:p>
          <a:p>
            <a:pPr marL="171450" indent="-171450" algn="just"/>
            <a:r>
              <a:rPr lang="en-IN" sz="1500" baseline="0" dirty="0" smtClean="0"/>
              <a:t>The trend can be seen across all the 4 categories of schools – </a:t>
            </a:r>
            <a:r>
              <a:rPr lang="en-IN" sz="1500" baseline="0" dirty="0" err="1" smtClean="0"/>
              <a:t>Pvt.</a:t>
            </a:r>
            <a:r>
              <a:rPr lang="en-IN" sz="1500" baseline="0" dirty="0" smtClean="0"/>
              <a:t> Independent, Government, </a:t>
            </a:r>
            <a:r>
              <a:rPr lang="en-IN" sz="1500" baseline="0" dirty="0" err="1" smtClean="0"/>
              <a:t>Kendriya</a:t>
            </a:r>
            <a:r>
              <a:rPr lang="en-IN" sz="1500" baseline="0" dirty="0" smtClean="0"/>
              <a:t> </a:t>
            </a:r>
            <a:r>
              <a:rPr lang="en-IN" sz="1500" baseline="0" dirty="0" err="1" smtClean="0"/>
              <a:t>Vidyalayas</a:t>
            </a:r>
            <a:r>
              <a:rPr lang="en-IN" sz="1500" baseline="0" dirty="0" smtClean="0"/>
              <a:t> and </a:t>
            </a:r>
            <a:r>
              <a:rPr lang="en-IN" sz="1500" baseline="0" dirty="0" err="1" smtClean="0"/>
              <a:t>Navodaya</a:t>
            </a:r>
            <a:r>
              <a:rPr lang="en-IN" sz="1500" baseline="0" dirty="0" smtClean="0"/>
              <a:t> </a:t>
            </a:r>
            <a:r>
              <a:rPr lang="en-IN" sz="1500" baseline="0" dirty="0" err="1" smtClean="0"/>
              <a:t>Vidyalayas</a:t>
            </a:r>
            <a:endParaRPr lang="en-IN" sz="1500" dirty="0" smtClean="0"/>
          </a:p>
          <a:p>
            <a:pPr algn="just"/>
            <a:endParaRPr lang="en-IN" sz="1500" dirty="0"/>
          </a:p>
        </p:txBody>
      </p:sp>
      <p:graphicFrame>
        <p:nvGraphicFramePr>
          <p:cNvPr id="4" name="Chart 3"/>
          <p:cNvGraphicFramePr/>
          <p:nvPr>
            <p:extLst>
              <p:ext uri="{D42A27DB-BD31-4B8C-83A1-F6EECF244321}">
                <p14:modId xmlns:p14="http://schemas.microsoft.com/office/powerpoint/2010/main" val="1888402539"/>
              </p:ext>
            </p:extLst>
          </p:nvPr>
        </p:nvGraphicFramePr>
        <p:xfrm>
          <a:off x="92612" y="2050448"/>
          <a:ext cx="4037428" cy="3760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375051015"/>
              </p:ext>
            </p:extLst>
          </p:nvPr>
        </p:nvGraphicFramePr>
        <p:xfrm>
          <a:off x="4110456" y="2051129"/>
          <a:ext cx="4940743" cy="37688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7504" y="1475492"/>
            <a:ext cx="8977502" cy="369332"/>
          </a:xfrm>
          <a:prstGeom prst="rect">
            <a:avLst/>
          </a:prstGeom>
        </p:spPr>
        <p:txBody>
          <a:bodyPr wrap="square">
            <a:spAutoFit/>
          </a:bodyPr>
          <a:lstStyle/>
          <a:p>
            <a:pPr algn="ctr"/>
            <a:r>
              <a:rPr lang="en-IN" b="1" dirty="0" smtClean="0"/>
              <a:t>RESULTS OF THE FIRST BATCH OF CLASS XII WHO FACED </a:t>
            </a:r>
            <a:r>
              <a:rPr lang="en-IN" b="1" baseline="0" dirty="0" smtClean="0"/>
              <a:t>CCE IN CLASS X FOR THE FIRST TIME</a:t>
            </a:r>
            <a:endParaRPr lang="en-IN" b="1" dirty="0" smtClean="0"/>
          </a:p>
        </p:txBody>
      </p:sp>
    </p:spTree>
    <p:extLst>
      <p:ext uri="{BB962C8B-B14F-4D97-AF65-F5344CB8AC3E}">
        <p14:creationId xmlns:p14="http://schemas.microsoft.com/office/powerpoint/2010/main" val="286432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ANALYSIS OF RESULTS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871916"/>
              </p:ext>
            </p:extLst>
          </p:nvPr>
        </p:nvGraphicFramePr>
        <p:xfrm>
          <a:off x="457200" y="1916832"/>
          <a:ext cx="7999039" cy="3312365"/>
        </p:xfrm>
        <a:graphic>
          <a:graphicData uri="http://schemas.openxmlformats.org/drawingml/2006/table">
            <a:tbl>
              <a:tblPr firstRow="1">
                <a:tableStyleId>{284E427A-3D55-4303-BF80-6455036E1DE7}</a:tableStyleId>
              </a:tblPr>
              <a:tblGrid>
                <a:gridCol w="1226689"/>
                <a:gridCol w="1354470"/>
                <a:gridCol w="1354470"/>
                <a:gridCol w="1354470"/>
                <a:gridCol w="1354470"/>
                <a:gridCol w="1354470"/>
              </a:tblGrid>
              <a:tr h="934995">
                <a:tc>
                  <a:txBody>
                    <a:bodyPr/>
                    <a:lstStyle/>
                    <a:p>
                      <a:pPr algn="ctr" fontAlgn="ctr"/>
                      <a:r>
                        <a:rPr lang="en-US" sz="1800" u="none" strike="noStrike" dirty="0">
                          <a:effectLst/>
                        </a:rPr>
                        <a:t>Year</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US" sz="1800" u="none" strike="noStrike" dirty="0" smtClean="0">
                          <a:effectLst/>
                        </a:rPr>
                        <a:t>80%-85%</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smtClean="0">
                          <a:effectLst/>
                        </a:rPr>
                        <a:t>85%-90%</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smtClean="0">
                          <a:effectLst/>
                        </a:rPr>
                        <a:t>90%-95%</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smtClean="0">
                          <a:effectLst/>
                        </a:rPr>
                        <a:t>95%-100%</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&gt;</a:t>
                      </a:r>
                      <a:r>
                        <a:rPr lang="en-US" sz="1800" u="none" strike="noStrike" dirty="0" smtClean="0">
                          <a:effectLst/>
                        </a:rPr>
                        <a:t>80%</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75474">
                <a:tc>
                  <a:txBody>
                    <a:bodyPr/>
                    <a:lstStyle/>
                    <a:p>
                      <a:pPr algn="ctr" fontAlgn="ctr"/>
                      <a:r>
                        <a:rPr lang="en-US" sz="1800" b="1" u="none" strike="noStrike" dirty="0">
                          <a:effectLst/>
                        </a:rPr>
                        <a:t>2009</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800" u="none" strike="noStrike" dirty="0">
                          <a:effectLst/>
                        </a:rPr>
                        <a:t>6.6%</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4.8%</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2.4%</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0.1%</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13.9%</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75474">
                <a:tc>
                  <a:txBody>
                    <a:bodyPr/>
                    <a:lstStyle/>
                    <a:p>
                      <a:pPr algn="ctr" fontAlgn="ctr"/>
                      <a:r>
                        <a:rPr lang="en-US" sz="1800" b="1" u="none" strike="noStrike" dirty="0">
                          <a:effectLst/>
                        </a:rPr>
                        <a:t>2010</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800" u="none" strike="noStrike" dirty="0">
                          <a:effectLst/>
                        </a:rPr>
                        <a:t>6.0%</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4.4%</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2.2%</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0.1%</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12.8%</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75474">
                <a:tc>
                  <a:txBody>
                    <a:bodyPr/>
                    <a:lstStyle/>
                    <a:p>
                      <a:pPr algn="ctr" fontAlgn="ctr"/>
                      <a:r>
                        <a:rPr lang="en-US" sz="1800" b="1" u="none" strike="noStrike" dirty="0">
                          <a:effectLst/>
                        </a:rPr>
                        <a:t>2011</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800" u="none" strike="noStrike" dirty="0">
                          <a:effectLst/>
                        </a:rPr>
                        <a:t>6.3%</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4.8%</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2.8%</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0.2%</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14.1%</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75474">
                <a:tc>
                  <a:txBody>
                    <a:bodyPr/>
                    <a:lstStyle/>
                    <a:p>
                      <a:pPr algn="ctr" fontAlgn="ctr"/>
                      <a:r>
                        <a:rPr lang="en-US" sz="1800" b="1" u="none" strike="noStrike" dirty="0">
                          <a:effectLst/>
                        </a:rPr>
                        <a:t>2012</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800" u="none" strike="noStrike" dirty="0">
                          <a:effectLst/>
                        </a:rPr>
                        <a:t>6.6%</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5.3%</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3.6%</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0.5%</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16.1%</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75474">
                <a:tc>
                  <a:txBody>
                    <a:bodyPr/>
                    <a:lstStyle/>
                    <a:p>
                      <a:pPr algn="ctr" fontAlgn="ctr"/>
                      <a:r>
                        <a:rPr lang="en-US" sz="1800" b="1" u="none" strike="noStrike" dirty="0">
                          <a:effectLst/>
                        </a:rPr>
                        <a:t>2013</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800" u="none" strike="noStrike" dirty="0">
                          <a:effectLst/>
                        </a:rPr>
                        <a:t>6.7%</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5.6%</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4.3%</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0.7%</a:t>
                      </a:r>
                      <a:endParaRPr lang="en-US" sz="1800" b="0"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17.3%</a:t>
                      </a:r>
                      <a:endParaRPr lang="en-US" sz="1800" b="1" i="0" u="none" strike="noStrike" dirty="0">
                        <a:solidFill>
                          <a:srgbClr val="000000"/>
                        </a:solidFill>
                        <a:effectLst/>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5" name="Rectangle 4"/>
          <p:cNvSpPr/>
          <p:nvPr/>
        </p:nvSpPr>
        <p:spPr>
          <a:xfrm>
            <a:off x="467544" y="5590981"/>
            <a:ext cx="7992888" cy="646331"/>
          </a:xfrm>
          <a:prstGeom prst="rect">
            <a:avLst/>
          </a:prstGeom>
        </p:spPr>
        <p:txBody>
          <a:bodyPr wrap="square">
            <a:spAutoFit/>
          </a:bodyPr>
          <a:lstStyle/>
          <a:p>
            <a:pPr algn="ctr"/>
            <a:r>
              <a:rPr lang="en-IN" b="1" dirty="0" smtClean="0"/>
              <a:t>The percentage of students scoring more than</a:t>
            </a:r>
            <a:r>
              <a:rPr lang="en-IN" b="1" baseline="0" dirty="0" smtClean="0"/>
              <a:t> 80% in Class XII Board Exams has increased from 13.9% in 2009 to 17.3% in 2013.</a:t>
            </a:r>
            <a:endParaRPr lang="en-IN" b="1" dirty="0"/>
          </a:p>
        </p:txBody>
      </p:sp>
    </p:spTree>
    <p:extLst>
      <p:ext uri="{BB962C8B-B14F-4D97-AF65-F5344CB8AC3E}">
        <p14:creationId xmlns:p14="http://schemas.microsoft.com/office/powerpoint/2010/main" val="197871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ANALYSIS OF RESULTS</a:t>
            </a:r>
            <a:endParaRPr lang="en-IN" dirty="0"/>
          </a:p>
        </p:txBody>
      </p:sp>
      <p:sp>
        <p:nvSpPr>
          <p:cNvPr id="3" name="Content Placeholder 2"/>
          <p:cNvSpPr>
            <a:spLocks noGrp="1"/>
          </p:cNvSpPr>
          <p:nvPr>
            <p:ph idx="1"/>
          </p:nvPr>
        </p:nvSpPr>
        <p:spPr/>
        <p:txBody>
          <a:bodyPr>
            <a:normAutofit/>
          </a:bodyPr>
          <a:lstStyle/>
          <a:p>
            <a:pPr marL="0" indent="0" algn="just">
              <a:buNone/>
            </a:pPr>
            <a:r>
              <a:rPr lang="en-IN" sz="2200" dirty="0" smtClean="0"/>
              <a:t>Comparison of performance of students in class-XII Board exams (2013) – categorized on their taking Board exams or School Based Assessment in class-X (2011):</a:t>
            </a:r>
          </a:p>
          <a:p>
            <a:pPr marL="0" indent="0" algn="just">
              <a:buNone/>
            </a:pPr>
            <a:endParaRPr lang="en-IN" sz="2200" dirty="0" smtClean="0"/>
          </a:p>
          <a:p>
            <a:pPr algn="just"/>
            <a:r>
              <a:rPr lang="en-IN" sz="2200" dirty="0" smtClean="0"/>
              <a:t>The marks in the main subjects’ viz. Accountancy, Economics, Biology, Chemistry, Mathematics, Physics, English (Core), Hindi (Elective) and Hindi (Core) were compared and analysed.</a:t>
            </a:r>
          </a:p>
          <a:p>
            <a:pPr algn="just"/>
            <a:endParaRPr lang="en-IN" sz="2200" dirty="0" smtClean="0"/>
          </a:p>
          <a:p>
            <a:pPr algn="just"/>
            <a:r>
              <a:rPr lang="en-IN" sz="2200" dirty="0" smtClean="0"/>
              <a:t>For students who took SBA, </a:t>
            </a:r>
            <a:r>
              <a:rPr lang="en-IN" sz="2200" b="1" dirty="0" smtClean="0">
                <a:solidFill>
                  <a:srgbClr val="C00000"/>
                </a:solidFill>
              </a:rPr>
              <a:t>mean marks was higher with a greater consistency in their performance </a:t>
            </a:r>
            <a:r>
              <a:rPr lang="en-IN" sz="2200" dirty="0" smtClean="0"/>
              <a:t>(Lower Standard Deviation) in all the subjects except, English (Core).</a:t>
            </a:r>
          </a:p>
          <a:p>
            <a:pPr algn="just"/>
            <a:endParaRPr lang="en-IN" sz="2200" dirty="0"/>
          </a:p>
          <a:p>
            <a:pPr algn="just"/>
            <a:endParaRPr lang="en-IN" sz="2200" dirty="0"/>
          </a:p>
        </p:txBody>
      </p:sp>
    </p:spTree>
    <p:extLst>
      <p:ext uri="{BB962C8B-B14F-4D97-AF65-F5344CB8AC3E}">
        <p14:creationId xmlns:p14="http://schemas.microsoft.com/office/powerpoint/2010/main" val="1312883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ANALYSIS OF RESULTS</a:t>
            </a:r>
          </a:p>
        </p:txBody>
      </p:sp>
      <p:graphicFrame>
        <p:nvGraphicFramePr>
          <p:cNvPr id="4" name="Table 3"/>
          <p:cNvGraphicFramePr>
            <a:graphicFrameLocks noGrp="1"/>
          </p:cNvGraphicFramePr>
          <p:nvPr>
            <p:extLst>
              <p:ext uri="{D42A27DB-BD31-4B8C-83A1-F6EECF244321}">
                <p14:modId xmlns:p14="http://schemas.microsoft.com/office/powerpoint/2010/main" val="2839542702"/>
              </p:ext>
            </p:extLst>
          </p:nvPr>
        </p:nvGraphicFramePr>
        <p:xfrm>
          <a:off x="395536" y="1556792"/>
          <a:ext cx="8352927" cy="4968556"/>
        </p:xfrm>
        <a:graphic>
          <a:graphicData uri="http://schemas.openxmlformats.org/drawingml/2006/table">
            <a:tbl>
              <a:tblPr firstRow="1" firstCol="1" bandCol="1">
                <a:tableStyleId>{00A15C55-8517-42AA-B614-E9B94910E393}</a:tableStyleId>
              </a:tblPr>
              <a:tblGrid>
                <a:gridCol w="1898119"/>
                <a:gridCol w="1500744"/>
                <a:gridCol w="1726660"/>
                <a:gridCol w="1500744"/>
                <a:gridCol w="1726660"/>
              </a:tblGrid>
              <a:tr h="1160536">
                <a:tc rowSpan="2">
                  <a:txBody>
                    <a:bodyPr/>
                    <a:lstStyle/>
                    <a:p>
                      <a:pPr algn="ctr" fontAlgn="b"/>
                      <a:r>
                        <a:rPr lang="en-IN" sz="2000" u="none" strike="noStrike" dirty="0">
                          <a:solidFill>
                            <a:schemeClr val="bg1"/>
                          </a:solidFill>
                          <a:effectLst/>
                        </a:rPr>
                        <a:t> </a:t>
                      </a:r>
                      <a:endParaRPr lang="en-IN" sz="2000" b="0" i="0" u="none" strike="noStrike" dirty="0">
                        <a:solidFill>
                          <a:schemeClr val="bg1"/>
                        </a:solidFill>
                        <a:effectLst/>
                        <a:latin typeface="Calibri"/>
                      </a:endParaRPr>
                    </a:p>
                    <a:p>
                      <a:pPr algn="ctr" fontAlgn="b"/>
                      <a:r>
                        <a:rPr lang="en-IN" sz="2000" u="none" strike="noStrike" dirty="0">
                          <a:solidFill>
                            <a:schemeClr val="tx1"/>
                          </a:solidFill>
                          <a:effectLst/>
                        </a:rPr>
                        <a:t> </a:t>
                      </a:r>
                      <a:endParaRPr lang="en-IN" sz="20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IN" sz="1800" u="none" strike="noStrike" dirty="0">
                          <a:solidFill>
                            <a:schemeClr val="bg1"/>
                          </a:solidFill>
                          <a:effectLst/>
                        </a:rPr>
                        <a:t>STUDENTS WHO TOOK </a:t>
                      </a:r>
                      <a:endParaRPr lang="en-IN" sz="1800" u="none" strike="noStrike" dirty="0" smtClean="0">
                        <a:solidFill>
                          <a:schemeClr val="bg1"/>
                        </a:solidFill>
                        <a:effectLst/>
                      </a:endParaRPr>
                    </a:p>
                    <a:p>
                      <a:pPr algn="ctr" fontAlgn="b"/>
                      <a:r>
                        <a:rPr lang="en-IN" sz="1800" u="none" strike="noStrike" dirty="0" smtClean="0">
                          <a:solidFill>
                            <a:schemeClr val="accent6">
                              <a:lumMod val="20000"/>
                              <a:lumOff val="80000"/>
                            </a:schemeClr>
                          </a:solidFill>
                          <a:effectLst/>
                        </a:rPr>
                        <a:t>SCHOOL </a:t>
                      </a:r>
                      <a:r>
                        <a:rPr lang="en-IN" sz="1800" u="none" strike="noStrike" dirty="0">
                          <a:solidFill>
                            <a:schemeClr val="accent6">
                              <a:lumMod val="20000"/>
                              <a:lumOff val="80000"/>
                            </a:schemeClr>
                          </a:solidFill>
                          <a:effectLst/>
                        </a:rPr>
                        <a:t>BASED ASSESSMENT</a:t>
                      </a:r>
                      <a:r>
                        <a:rPr lang="en-IN" sz="1800" u="none" strike="noStrike" dirty="0">
                          <a:solidFill>
                            <a:schemeClr val="bg1"/>
                          </a:solidFill>
                          <a:effectLst/>
                        </a:rPr>
                        <a:t> </a:t>
                      </a:r>
                      <a:endParaRPr lang="en-IN" sz="1800" u="none" strike="noStrike" dirty="0" smtClean="0">
                        <a:solidFill>
                          <a:schemeClr val="bg1"/>
                        </a:solidFill>
                        <a:effectLst/>
                      </a:endParaRPr>
                    </a:p>
                    <a:p>
                      <a:pPr algn="ctr" fontAlgn="b"/>
                      <a:r>
                        <a:rPr lang="en-IN" sz="1800" u="none" strike="noStrike" dirty="0" smtClean="0">
                          <a:solidFill>
                            <a:schemeClr val="bg1"/>
                          </a:solidFill>
                          <a:effectLst/>
                        </a:rPr>
                        <a:t>IN </a:t>
                      </a:r>
                      <a:r>
                        <a:rPr lang="en-IN" sz="1800" u="none" strike="noStrike" dirty="0">
                          <a:solidFill>
                            <a:schemeClr val="bg1"/>
                          </a:solidFill>
                          <a:effectLst/>
                        </a:rPr>
                        <a:t>CLASS-X (2011)</a:t>
                      </a:r>
                      <a:endParaRPr lang="en-IN" sz="1800" b="0"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fontAlgn="b"/>
                      <a:r>
                        <a:rPr lang="en-IN" sz="1800" u="none" strike="noStrike" dirty="0">
                          <a:solidFill>
                            <a:schemeClr val="bg1"/>
                          </a:solidFill>
                          <a:effectLst/>
                        </a:rPr>
                        <a:t>STUDENTS WHO TOOK </a:t>
                      </a:r>
                      <a:endParaRPr lang="en-IN" sz="1800" u="none" strike="noStrike" dirty="0" smtClean="0">
                        <a:solidFill>
                          <a:schemeClr val="bg1"/>
                        </a:solidFill>
                        <a:effectLst/>
                      </a:endParaRPr>
                    </a:p>
                    <a:p>
                      <a:pPr algn="ctr" fontAlgn="b"/>
                      <a:r>
                        <a:rPr lang="en-IN" sz="1800" u="none" strike="noStrike" dirty="0" smtClean="0">
                          <a:solidFill>
                            <a:schemeClr val="accent6">
                              <a:lumMod val="20000"/>
                              <a:lumOff val="80000"/>
                            </a:schemeClr>
                          </a:solidFill>
                          <a:effectLst/>
                        </a:rPr>
                        <a:t>BOARD </a:t>
                      </a:r>
                      <a:r>
                        <a:rPr lang="en-IN" sz="1800" u="none" strike="noStrike" dirty="0">
                          <a:solidFill>
                            <a:schemeClr val="accent6">
                              <a:lumMod val="20000"/>
                              <a:lumOff val="80000"/>
                            </a:schemeClr>
                          </a:solidFill>
                          <a:effectLst/>
                        </a:rPr>
                        <a:t>EXAM </a:t>
                      </a:r>
                      <a:endParaRPr lang="en-IN" sz="1800" u="none" strike="noStrike" dirty="0" smtClean="0">
                        <a:solidFill>
                          <a:schemeClr val="accent6">
                            <a:lumMod val="20000"/>
                            <a:lumOff val="80000"/>
                          </a:schemeClr>
                        </a:solidFill>
                        <a:effectLst/>
                      </a:endParaRPr>
                    </a:p>
                    <a:p>
                      <a:pPr algn="ctr" fontAlgn="b"/>
                      <a:r>
                        <a:rPr lang="en-IN" sz="1800" u="none" strike="noStrike" dirty="0" smtClean="0">
                          <a:solidFill>
                            <a:schemeClr val="bg1"/>
                          </a:solidFill>
                          <a:effectLst/>
                        </a:rPr>
                        <a:t>IN </a:t>
                      </a:r>
                      <a:r>
                        <a:rPr lang="en-IN" sz="1800" u="none" strike="noStrike" dirty="0">
                          <a:solidFill>
                            <a:schemeClr val="bg1"/>
                          </a:solidFill>
                          <a:effectLst/>
                        </a:rPr>
                        <a:t>CLASS-X (2011)</a:t>
                      </a:r>
                      <a:endParaRPr lang="en-IN" sz="1800" b="0"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r>
              <a:tr h="380802">
                <a:tc vMerge="1">
                  <a:txBody>
                    <a:bodyPr/>
                    <a:lstStyle/>
                    <a:p>
                      <a:pPr algn="ctr" fontAlgn="b"/>
                      <a:endParaRPr lang="en-IN" sz="20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u="none" strike="noStrike" dirty="0">
                          <a:solidFill>
                            <a:schemeClr val="tx1"/>
                          </a:solidFill>
                          <a:effectLst/>
                        </a:rPr>
                        <a:t>MEAN MARKS</a:t>
                      </a:r>
                      <a:endParaRPr lang="en-IN" sz="16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u="none" strike="noStrike" dirty="0">
                          <a:solidFill>
                            <a:schemeClr val="tx1"/>
                          </a:solidFill>
                          <a:effectLst/>
                        </a:rPr>
                        <a:t>STD. DEVIATION</a:t>
                      </a:r>
                      <a:endParaRPr lang="en-IN" sz="16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u="none" strike="noStrike" dirty="0">
                          <a:solidFill>
                            <a:schemeClr val="tx1"/>
                          </a:solidFill>
                          <a:effectLst/>
                        </a:rPr>
                        <a:t>MEAN MARKS</a:t>
                      </a:r>
                      <a:endParaRPr lang="en-IN" sz="16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u="none" strike="noStrike" dirty="0">
                          <a:solidFill>
                            <a:schemeClr val="tx1"/>
                          </a:solidFill>
                          <a:effectLst/>
                        </a:rPr>
                        <a:t>STD. DEVIATION</a:t>
                      </a:r>
                      <a:endParaRPr lang="en-IN" sz="16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Accountancy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61.8</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20.2</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58.6</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20.6</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Economics</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52.1</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25.2</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46.4</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25.8</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Biology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71.9</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16.9</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69.2</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17.2</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Chemistry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69.7</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17.7</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66.5</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17.8</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Mathematics</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55.1</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26.2</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49.8</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27.1</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Physics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64.1</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17.2</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60.8</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17.2</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English Core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64.8</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21.7</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65.7</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20.2</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Hindi Core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69.5</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16.1</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66.7</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16.4</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802">
                <a:tc>
                  <a:txBody>
                    <a:bodyPr/>
                    <a:lstStyle/>
                    <a:p>
                      <a:pPr algn="ctr" fontAlgn="ctr"/>
                      <a:r>
                        <a:rPr lang="en-IN" sz="2000" u="none" strike="noStrike" dirty="0">
                          <a:solidFill>
                            <a:schemeClr val="bg1"/>
                          </a:solidFill>
                          <a:effectLst/>
                        </a:rPr>
                        <a:t>Hindi Elective </a:t>
                      </a:r>
                      <a:endParaRPr lang="en-IN" sz="2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57.4</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15.5</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a:solidFill>
                            <a:schemeClr val="tx1"/>
                          </a:solidFill>
                          <a:effectLst/>
                        </a:rPr>
                        <a:t>55.4</a:t>
                      </a:r>
                      <a:endParaRPr lang="en-IN" sz="18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u="none" strike="noStrike" dirty="0">
                          <a:solidFill>
                            <a:schemeClr val="tx1"/>
                          </a:solidFill>
                          <a:effectLst/>
                        </a:rPr>
                        <a:t>16.5</a:t>
                      </a:r>
                      <a:endParaRPr lang="en-IN" sz="18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0076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ANALYSIS OF RESULTS</a:t>
            </a:r>
          </a:p>
        </p:txBody>
      </p:sp>
      <p:graphicFrame>
        <p:nvGraphicFramePr>
          <p:cNvPr id="4" name="Chart 3"/>
          <p:cNvGraphicFramePr>
            <a:graphicFrameLocks/>
          </p:cNvGraphicFramePr>
          <p:nvPr>
            <p:extLst>
              <p:ext uri="{D42A27DB-BD31-4B8C-83A1-F6EECF244321}">
                <p14:modId xmlns:p14="http://schemas.microsoft.com/office/powerpoint/2010/main" val="1281756817"/>
              </p:ext>
            </p:extLst>
          </p:nvPr>
        </p:nvGraphicFramePr>
        <p:xfrm>
          <a:off x="0" y="1412776"/>
          <a:ext cx="9144000"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043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1336</Words>
  <Application>Microsoft Office PowerPoint</Application>
  <PresentationFormat>On-screen Show (4:3)</PresentationFormat>
  <Paragraphs>227</Paragraphs>
  <Slides>23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Blue Highway Linocut</vt:lpstr>
      <vt:lpstr>Calibri</vt:lpstr>
      <vt:lpstr>Castellar</vt:lpstr>
      <vt:lpstr>Gill Sans MT</vt:lpstr>
      <vt:lpstr>Helvetica</vt:lpstr>
      <vt:lpstr>Microsoft PhagsPa</vt:lpstr>
      <vt:lpstr>Verdana</vt:lpstr>
      <vt:lpstr>Viner Hand ITC</vt:lpstr>
      <vt:lpstr>Wingdings</vt:lpstr>
      <vt:lpstr>Office Theme</vt:lpstr>
      <vt:lpstr>FROM EXAMINATIONS TO  SCHOOL BASED ASSESSMENT...</vt:lpstr>
      <vt:lpstr>PowerPoint Presentation</vt:lpstr>
      <vt:lpstr>PowerPoint Presentation</vt:lpstr>
      <vt:lpstr>A GLIMPSE OF THE RESULTS SO FAR...</vt:lpstr>
      <vt:lpstr>ANALYSIS OF RESULTS</vt:lpstr>
      <vt:lpstr>ANALYSIS OF RESULTS</vt:lpstr>
      <vt:lpstr>ANALYSIS OF RESULTS</vt:lpstr>
      <vt:lpstr>ANALYSIS OF RESULTS</vt:lpstr>
      <vt:lpstr>ANALYSIS OF RESULTS</vt:lpstr>
      <vt:lpstr>CHALLENGES OF  ‘SCHOOL BASED ASSESSMENT’</vt:lpstr>
      <vt:lpstr>CHALLENGES OF  ‘SCHOOL BASED ASSESSMENT’</vt:lpstr>
      <vt:lpstr>CHALLENGES OF  ‘SCHOOL BASED ASSESSMENT’</vt:lpstr>
      <vt:lpstr>CHALLENGES OF  ‘SCHOOL BASED ASSESSMENT’</vt:lpstr>
      <vt:lpstr>CHALLENGES OF  ‘SCHOOL BASED ASSESSMENT’</vt:lpstr>
      <vt:lpstr>WorldKids  Co-Scholastic Assessment Pilot</vt:lpstr>
      <vt:lpstr>WorldKids CO-SCHOLASTIC ASSESSMENT MODULE - PROCESS</vt:lpstr>
      <vt:lpstr>PRINCIPALS’ RESPONSES</vt:lpstr>
      <vt:lpstr>PRINCIPALS’ RESPONSES</vt:lpstr>
      <vt:lpstr>PRINCIPALS’ RESPONSES</vt:lpstr>
      <vt:lpstr>TEACHER’S FEEDBACK</vt:lpstr>
      <vt:lpstr>LIFE SKILLS ASSESSMENT (all schools)</vt:lpstr>
      <vt:lpstr>PowerPoint Presentation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EXAMINATIONS TO SCHOOL BASED ASSESSMENT...</dc:title>
  <dc:creator>neha mittal</dc:creator>
  <cp:lastModifiedBy>Baela Jamil</cp:lastModifiedBy>
  <cp:revision>72</cp:revision>
  <cp:lastPrinted>2014-04-25T05:32:54Z</cp:lastPrinted>
  <dcterms:created xsi:type="dcterms:W3CDTF">2014-04-21T06:42:20Z</dcterms:created>
  <dcterms:modified xsi:type="dcterms:W3CDTF">2014-07-20T04:51:18Z</dcterms:modified>
</cp:coreProperties>
</file>